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sldIdLst>
    <p:sldId id="265" r:id="rId2"/>
    <p:sldId id="294" r:id="rId3"/>
    <p:sldId id="284" r:id="rId4"/>
    <p:sldId id="298" r:id="rId5"/>
    <p:sldId id="299" r:id="rId6"/>
    <p:sldId id="300" r:id="rId7"/>
    <p:sldId id="301" r:id="rId8"/>
    <p:sldId id="302" r:id="rId9"/>
    <p:sldId id="264" r:id="rId10"/>
  </p:sldIdLst>
  <p:sldSz cx="12192000" cy="6858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alibri Light" panose="020F0302020204030204" pitchFamily="34" charset="0"/>
      <p:regular r:id="rId15"/>
      <p:italic r:id="rId16"/>
    </p:embeddedFont>
    <p:embeddedFont>
      <p:font typeface="Montserrat" panose="020B0604020202020204" charset="-52"/>
      <p:regular r:id="rId17"/>
      <p:bold r:id="rId18"/>
      <p:italic r:id="rId19"/>
      <p:boldItalic r:id="rId20"/>
    </p:embeddedFont>
    <p:embeddedFont>
      <p:font typeface="Montserrat SemiBold" panose="020B0604020202020204" charset="-52"/>
      <p:regular r:id="rId21"/>
      <p:bold r:id="rId22"/>
      <p:italic r:id="rId23"/>
      <p:boldItalic r:id="rId2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899"/>
    <a:srgbClr val="0078C1"/>
    <a:srgbClr val="44546A"/>
    <a:srgbClr val="8092A5"/>
    <a:srgbClr val="5B9BD5"/>
    <a:srgbClr val="FFFFFF"/>
    <a:srgbClr val="DDDFE0"/>
    <a:srgbClr val="D5D6D4"/>
    <a:srgbClr val="D8E1EE"/>
    <a:srgbClr val="E1EB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43"/>
    <p:restoredTop sz="96327"/>
  </p:normalViewPr>
  <p:slideViewPr>
    <p:cSldViewPr snapToGrid="0" snapToObjects="1">
      <p:cViewPr varScale="1">
        <p:scale>
          <a:sx n="86" d="100"/>
          <a:sy n="86" d="100"/>
        </p:scale>
        <p:origin x="44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theme" Target="theme/theme1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D:\&#1052;&#1086;&#1080;%20&#1076;&#1086;&#1082;&#1091;&#1084;&#1077;&#1085;&#1090;&#1099;\Desktop\&#1054;&#1090;&#1074;&#1077;&#1090;&#1099;%20&#1085;&#1072;%20&#1086;&#1087;&#1088;&#1086;&#1089;%20&#1087;&#1086;%20&#1053;&#1048;&#1054;&#1050;&#1056;.xlsx" TargetMode="External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 dir="row">Лист1!$A$2:$A$5</cx:f>
        <cx:lvl ptCount="4">
          <cx:pt idx="0">Обрабатывающая промышленность</cx:pt>
          <cx:pt idx="1">Исследования и разработки (включая ВУЗы)</cx:pt>
          <cx:pt idx="2">ИТ</cx:pt>
          <cx:pt idx="3">Энергетика, распределение эл. энергии, воды, газа</cx:pt>
        </cx:lvl>
      </cx:strDim>
      <cx:numDim type="size">
        <cx:f dir="row">Лист1!$B$2:$B$5</cx:f>
        <cx:lvl ptCount="4" formatCode="General">
          <cx:pt idx="0">69.200000000000003</cx:pt>
          <cx:pt idx="1">15.4</cx:pt>
          <cx:pt idx="2">7.7000000000000002</cx:pt>
          <cx:pt idx="3">7.7000000000000002</cx:pt>
        </cx:lvl>
      </cx:numDim>
    </cx:data>
  </cx:chartData>
  <cx:chart>
    <cx:title pos="t" align="ctr" overlay="0">
      <cx:tx>
        <cx:txData>
          <cx:v/>
        </cx:txData>
      </cx:tx>
      <cx:txPr>
        <a:bodyPr rot="0" spcFirstLastPara="1" vertOverflow="ellipsis" vert="horz" wrap="square" lIns="38100" tIns="19050" rIns="38100" bIns="19050" anchor="ctr" anchorCtr="1" compatLnSpc="0"/>
        <a:lstStyle/>
        <a:p>
          <a:pPr algn="ctr" rtl="0">
            <a:defRPr sz="1800" b="1" i="0" u="none" strike="noStrike" kern="1200" spc="0" baseline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defRPr>
          </a:pPr>
          <a:endParaRPr kumimoji="0" lang="ru-RU" sz="1800" b="1" i="0" u="none" strike="noStrike" kern="1200" cap="none" spc="0" normalizeH="0" baseline="0" noProof="0" dirty="0">
            <a:ln>
              <a:noFill/>
            </a:ln>
            <a:solidFill>
              <a:prstClr val="black">
                <a:lumMod val="65000"/>
                <a:lumOff val="35000"/>
              </a:prstClr>
            </a:solidFill>
            <a:effectLst/>
            <a:uLnTx/>
            <a:uFillTx/>
            <a:latin typeface="Calibri" panose="020F0502020204030204"/>
          </a:endParaRPr>
        </a:p>
      </cx:txPr>
    </cx:title>
    <cx:plotArea>
      <cx:plotAreaRegion>
        <cx:series layoutId="sunburst" uniqueId="{7BDBFB8F-42FE-49BB-9050-8DCBA09A0BBB}">
          <cx:dataLabels pos="ctr">
            <cx:txPr>
              <a:bodyPr vertOverflow="overflow" horzOverflow="overflow" wrap="square" lIns="0" tIns="0" rIns="0" bIns="0"/>
              <a:lstStyle/>
              <a:p>
                <a:pPr algn="ctr" rtl="0">
                  <a:defRPr sz="1197" b="0" i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ru-RU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</a:endParaRPr>
              </a:p>
            </cx:txPr>
            <cx:visibility seriesName="0" categoryName="1" value="0"/>
            <cx:dataLabelHidden idx="0"/>
            <cx:dataLabelHidden idx="1"/>
            <cx:dataLabelHidden idx="2"/>
          </cx:dataLabels>
          <cx:dataId val="0"/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8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lt1"/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5F0A5E-D283-BC4D-9500-8CB1E08A04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9C44A33-4C7D-064E-A641-D1145E3FB7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55D455-2645-D843-AF89-F0B4DDFF5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47BCA-6C5C-A445-9A8F-5C6D05D935A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B36401B-16E2-044A-A2EE-4F652C5BA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8E55D6-F6CF-B74F-9F82-B5E4FE301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30145-833E-4D4F-BCC9-00D672460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647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CC34B3-C6F0-C243-8C35-F2E0A0C06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ADE73A-EBA0-E146-AA19-05FE10A892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6A892F-3794-D64E-88EE-45A590909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47BCA-6C5C-A445-9A8F-5C6D05D935A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BD8CF7-2C08-3E47-8FD8-8594F1286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761E7B-F483-8E47-9076-A2909F62B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30145-833E-4D4F-BCC9-00D672460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105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996BBB-D9BA-5F45-B7CC-D77033D71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8058B9-38F3-8148-88F1-585911F556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7F7377-3B88-4646-8B82-624D27EC3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47BCA-6C5C-A445-9A8F-5C6D05D935A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003C6E-2BCF-5543-B6FB-B5BAF5B8A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1379D2-5F9C-994A-B79A-1C19B6EC9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30145-833E-4D4F-BCC9-00D672460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331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FF8097-FBD5-6540-815A-534DDCC13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7FC50C-B193-E843-BFC5-E867E2E33F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411AE22-0A9C-8444-8BB4-4E0AD7C17B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DE7BF96-752F-9443-9104-709947706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47BCA-6C5C-A445-9A8F-5C6D05D935A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65654C5-009C-6A4D-9574-64073BD78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2050C57-3D71-2F4F-9569-EA6845673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30145-833E-4D4F-BCC9-00D672460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48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298B2F-E977-5241-BD9B-C8B4D91F9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90625E0-2C27-2A40-A75D-420FAD4A40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73413F9-95AB-3949-AE61-6B8FED95FD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54B3160-D1D7-4E47-B8B6-3F7746A652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993CF2D-2D6B-C442-9D24-58E4D553F5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0767B22-1A27-DF46-9B94-512229D02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47BCA-6C5C-A445-9A8F-5C6D05D935A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4AEE4E8-AEBC-4A47-91BD-7E054931A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FAF7494-AEBE-3B46-9170-00F4AABA8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30145-833E-4D4F-BCC9-00D672460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370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11EA7E-48BE-334B-9C37-3889474A9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98A9B28-3230-A14E-894D-5D1693D60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47BCA-6C5C-A445-9A8F-5C6D05D935A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D38D21-FB9A-754D-ADC8-2A6754D00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84C5AB8-3A27-E44D-A77B-A8B558AF1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30145-833E-4D4F-BCC9-00D672460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692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118DEEA-2423-1B47-8672-009AC60EF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47BCA-6C5C-A445-9A8F-5C6D05D935A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2B0ACAE-496B-C543-B86D-187329692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00CBF87-939F-7143-A018-65B7DA601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30145-833E-4D4F-BCC9-00D672460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644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4CD5C4-D8B1-644B-93A3-5E62C60E9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A80A08-E424-7B40-9E45-383A689F01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8FED2E2-9594-B044-A049-9B9E52D280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FA7B1B8-A83F-F041-8323-5769671CD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47BCA-6C5C-A445-9A8F-5C6D05D935A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C815A94-C036-9D41-8375-702670029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8A3622F-D27D-6349-941A-9F99F1A56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30145-833E-4D4F-BCC9-00D672460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4682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1B9FB9-5734-634D-A2B0-8149C5667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0917FD1-0F88-A34F-BCEB-76C57C71AD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92C3941-B66B-6049-8596-EF419E5B82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D690365-F888-D340-9120-0358DCEC4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47BCA-6C5C-A445-9A8F-5C6D05D935A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78218A-5A12-324C-BC82-52396C041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A0D979-25C1-BD46-8080-CCF3D6CF8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30145-833E-4D4F-BCC9-00D672460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67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9AF8E5-F79D-7141-928C-359DE9C61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888813B-2653-0A47-A3FB-5F68D94FB3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65ADC9-C037-DC4E-A640-C6813287B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47BCA-6C5C-A445-9A8F-5C6D05D935A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CE50FF-841B-C74F-BDF9-E198044E5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C959422-A037-9C4A-BF42-16C7B17FE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30145-833E-4D4F-BCC9-00D672460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019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953BE58-5824-4441-B5A7-04E9C61144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2E1249A-D50F-F443-95F0-9C15D6E925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30EF2EC-276D-E24E-86CF-EE703A439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47BCA-6C5C-A445-9A8F-5C6D05D935A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61B181-6E28-2E42-9E6D-55654BC3C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966662-9B9E-A446-8AF9-AD14964D7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30145-833E-4D4F-BCC9-00D672460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209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B943F7-BAF6-D14A-8D59-6CE60117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587814-F4FC-2D4D-93E5-CB24582CDA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2201F5-5F6E-1B44-82CD-FF74A2D4EB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47BCA-6C5C-A445-9A8F-5C6D05D935A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0C6A9A-58AC-4642-BF23-4DBAA42548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C629B8-20C0-2E4B-AC96-8F4174E221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E30145-833E-4D4F-BCC9-00D672460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6656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microsoft.com/office/2014/relationships/chartEx" Target="../charts/chartEx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4C2A4FFB-EC94-2040-B646-D8CE1757F83D}"/>
              </a:ext>
            </a:extLst>
          </p:cNvPr>
          <p:cNvGrpSpPr/>
          <p:nvPr/>
        </p:nvGrpSpPr>
        <p:grpSpPr>
          <a:xfrm>
            <a:off x="5068611" y="5688831"/>
            <a:ext cx="864973" cy="864973"/>
            <a:chOff x="6709549" y="1004337"/>
            <a:chExt cx="1096312" cy="1096312"/>
          </a:xfrm>
        </p:grpSpPr>
        <p:cxnSp>
          <p:nvCxnSpPr>
            <p:cNvPr id="4" name="Прямая соединительная линия 3">
              <a:extLst>
                <a:ext uri="{FF2B5EF4-FFF2-40B4-BE49-F238E27FC236}">
                  <a16:creationId xmlns:a16="http://schemas.microsoft.com/office/drawing/2014/main" id="{28923CE2-2511-084E-87B2-7039C29DC14C}"/>
                </a:ext>
              </a:extLst>
            </p:cNvPr>
            <p:cNvCxnSpPr>
              <a:cxnSpLocks/>
            </p:cNvCxnSpPr>
            <p:nvPr/>
          </p:nvCxnSpPr>
          <p:spPr>
            <a:xfrm>
              <a:off x="7257705" y="1004337"/>
              <a:ext cx="0" cy="1096312"/>
            </a:xfrm>
            <a:prstGeom prst="line">
              <a:avLst/>
            </a:prstGeom>
            <a:ln w="38100">
              <a:solidFill>
                <a:srgbClr val="8092A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Прямая соединительная линия 4">
              <a:extLst>
                <a:ext uri="{FF2B5EF4-FFF2-40B4-BE49-F238E27FC236}">
                  <a16:creationId xmlns:a16="http://schemas.microsoft.com/office/drawing/2014/main" id="{F430C369-73E1-4A41-A0F7-CDF40F3B3B6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257705" y="1004337"/>
              <a:ext cx="0" cy="1096312"/>
            </a:xfrm>
            <a:prstGeom prst="line">
              <a:avLst/>
            </a:prstGeom>
            <a:ln w="38100">
              <a:solidFill>
                <a:srgbClr val="8092A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BA8C4D3-BFCE-5E48-8D43-D236097E7FD4}"/>
              </a:ext>
            </a:extLst>
          </p:cNvPr>
          <p:cNvSpPr txBox="1"/>
          <p:nvPr/>
        </p:nvSpPr>
        <p:spPr>
          <a:xfrm>
            <a:off x="3449495" y="1314521"/>
            <a:ext cx="8135864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FFFFFF"/>
                </a:solidFill>
                <a:latin typeface="Montserrat SemiBold" pitchFamily="2" charset="0"/>
              </a:rPr>
              <a:t>Налоговое стимулирование НИОКР</a:t>
            </a:r>
          </a:p>
          <a:p>
            <a:endParaRPr lang="ru-RU" sz="3200" i="1" dirty="0">
              <a:solidFill>
                <a:srgbClr val="FFFFFF"/>
              </a:solidFill>
              <a:latin typeface="Montserrat SemiBold" pitchFamily="2" charset="0"/>
            </a:endParaRPr>
          </a:p>
          <a:p>
            <a:endParaRPr lang="ru-RU" sz="2000" i="1" dirty="0">
              <a:solidFill>
                <a:srgbClr val="FFFFFF"/>
              </a:solidFill>
              <a:latin typeface="Montserrat SemiBold" pitchFamily="2" charset="0"/>
            </a:endParaRPr>
          </a:p>
          <a:p>
            <a:r>
              <a:rPr lang="ru-RU" sz="3600" i="1" dirty="0">
                <a:solidFill>
                  <a:srgbClr val="FFFFFF"/>
                </a:solidFill>
                <a:latin typeface="Montserrat SemiBold" pitchFamily="2" charset="0"/>
              </a:rPr>
              <a:t>Итоги опроса СОСПП</a:t>
            </a:r>
            <a:endParaRPr lang="ru-RU" sz="3600" i="1" dirty="0">
              <a:solidFill>
                <a:srgbClr val="FFFFF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DDF70D-5D0F-D944-8803-0BBFCF040243}"/>
              </a:ext>
            </a:extLst>
          </p:cNvPr>
          <p:cNvSpPr txBox="1"/>
          <p:nvPr/>
        </p:nvSpPr>
        <p:spPr>
          <a:xfrm>
            <a:off x="-328475" y="2993467"/>
            <a:ext cx="338735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000" b="1" dirty="0" err="1">
                <a:solidFill>
                  <a:srgbClr val="44546A"/>
                </a:solidFill>
                <a:latin typeface="Montserrat SemiBold" pitchFamily="2" charset="0"/>
              </a:rPr>
              <a:t>Радишевский</a:t>
            </a:r>
            <a:r>
              <a:rPr lang="ru-RU" sz="3000" b="1" dirty="0">
                <a:solidFill>
                  <a:srgbClr val="44546A"/>
                </a:solidFill>
                <a:latin typeface="Montserrat SemiBold" pitchFamily="2" charset="0"/>
              </a:rPr>
              <a:t> Сергей</a:t>
            </a:r>
            <a:br>
              <a:rPr lang="ru-RU" sz="3000" b="1" dirty="0">
                <a:solidFill>
                  <a:srgbClr val="44546A"/>
                </a:solidFill>
                <a:latin typeface="Montserrat SemiBold" pitchFamily="2" charset="0"/>
              </a:rPr>
            </a:br>
            <a:r>
              <a:rPr lang="ru-RU" sz="3000" b="1" dirty="0">
                <a:solidFill>
                  <a:srgbClr val="44546A"/>
                </a:solidFill>
                <a:latin typeface="Montserrat SemiBold" pitchFamily="2" charset="0"/>
              </a:rPr>
              <a:t>Сергеевич</a:t>
            </a:r>
            <a:endParaRPr lang="ru-RU" sz="3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EEF7F8-CB17-8047-AD58-0D8CD6FF32EE}"/>
              </a:ext>
            </a:extLst>
          </p:cNvPr>
          <p:cNvSpPr txBox="1"/>
          <p:nvPr/>
        </p:nvSpPr>
        <p:spPr>
          <a:xfrm>
            <a:off x="7600608" y="5917885"/>
            <a:ext cx="1667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44546A"/>
                </a:solidFill>
                <a:latin typeface="Montserrat" pitchFamily="2" charset="0"/>
              </a:rPr>
              <a:t>2</a:t>
            </a:r>
            <a:r>
              <a:rPr lang="en-US" dirty="0">
                <a:solidFill>
                  <a:srgbClr val="44546A"/>
                </a:solidFill>
                <a:latin typeface="Montserrat" pitchFamily="2" charset="0"/>
              </a:rPr>
              <a:t>2</a:t>
            </a:r>
            <a:r>
              <a:rPr lang="ru-RU" dirty="0">
                <a:solidFill>
                  <a:srgbClr val="44546A"/>
                </a:solidFill>
                <a:latin typeface="Montserrat" pitchFamily="2" charset="0"/>
              </a:rPr>
              <a:t>.</a:t>
            </a:r>
            <a:r>
              <a:rPr lang="en-US" dirty="0">
                <a:solidFill>
                  <a:srgbClr val="44546A"/>
                </a:solidFill>
                <a:latin typeface="Montserrat" pitchFamily="2" charset="0"/>
              </a:rPr>
              <a:t>10</a:t>
            </a:r>
            <a:r>
              <a:rPr lang="ru-RU" dirty="0">
                <a:solidFill>
                  <a:srgbClr val="44546A"/>
                </a:solidFill>
                <a:latin typeface="Montserrat" pitchFamily="2" charset="0"/>
              </a:rPr>
              <a:t>.202</a:t>
            </a:r>
            <a:r>
              <a:rPr lang="en-US" dirty="0">
                <a:solidFill>
                  <a:srgbClr val="44546A"/>
                </a:solidFill>
                <a:latin typeface="Montserrat" pitchFamily="2" charset="0"/>
              </a:rPr>
              <a:t>6</a:t>
            </a:r>
            <a:endParaRPr lang="ru-RU" dirty="0">
              <a:solidFill>
                <a:srgbClr val="44546A"/>
              </a:solidFill>
              <a:latin typeface="Montserrat" pitchFamily="2" charset="0"/>
            </a:endParaRPr>
          </a:p>
          <a:p>
            <a:endParaRPr lang="ru-RU" dirty="0"/>
          </a:p>
        </p:txBody>
      </p:sp>
      <p:pic>
        <p:nvPicPr>
          <p:cNvPr id="11" name="Picture 4" descr="Российский союз промышленников и предпринимателей — Википедия">
            <a:extLst>
              <a:ext uri="{FF2B5EF4-FFF2-40B4-BE49-F238E27FC236}">
                <a16:creationId xmlns:a16="http://schemas.microsoft.com/office/drawing/2014/main" id="{375B9290-8375-4755-A238-C9F032722E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3484" y="435003"/>
            <a:ext cx="2166630" cy="1753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5A047C9-2274-4C91-98E2-1CBCE50E994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882" t="20854" r="19277" b="13675"/>
          <a:stretch/>
        </p:blipFill>
        <p:spPr>
          <a:xfrm>
            <a:off x="1602036" y="623905"/>
            <a:ext cx="1278390" cy="1375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489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4EF7D57-D010-BB47-93D9-F99AB424ED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6109" y="225595"/>
            <a:ext cx="2314387" cy="7211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E1F129-97AB-804C-B022-957DA5041163}"/>
              </a:ext>
            </a:extLst>
          </p:cNvPr>
          <p:cNvSpPr txBox="1"/>
          <p:nvPr/>
        </p:nvSpPr>
        <p:spPr>
          <a:xfrm>
            <a:off x="6103593" y="367411"/>
            <a:ext cx="53216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0" i="0" u="none" strike="noStrike" kern="1200" spc="0" baseline="0">
                <a:solidFill>
                  <a:srgbClr val="44546A"/>
                </a:solidFill>
                <a:latin typeface="Montserrat SemiBold" pitchFamily="2" charset="0"/>
                <a:ea typeface="+mn-ea"/>
                <a:cs typeface="+mn-cs"/>
              </a:defRPr>
            </a:pPr>
            <a:r>
              <a:rPr lang="ru-RU" sz="2400" dirty="0">
                <a:solidFill>
                  <a:srgbClr val="004899"/>
                </a:solidFill>
                <a:latin typeface="Montserrat SemiBold" pitchFamily="2" charset="0"/>
              </a:rPr>
              <a:t>ОПРОС. Октябрь 2026</a:t>
            </a:r>
          </a:p>
        </p:txBody>
      </p:sp>
      <mc:AlternateContent xmlns:mc="http://schemas.openxmlformats.org/markup-compatibility/2006">
        <mc:Choice xmlns:cx1="http://schemas.microsoft.com/office/drawing/2015/9/8/chartex" Requires="cx1">
          <p:graphicFrame>
            <p:nvGraphicFramePr>
              <p:cNvPr id="9" name="Диаграмма 8"/>
              <p:cNvGraphicFramePr/>
              <p:nvPr>
                <p:extLst>
                  <p:ext uri="{D42A27DB-BD31-4B8C-83A1-F6EECF244321}">
                    <p14:modId xmlns:p14="http://schemas.microsoft.com/office/powerpoint/2010/main" val="2915571443"/>
                  </p:ext>
                </p:extLst>
              </p:nvPr>
            </p:nvGraphicFramePr>
            <p:xfrm>
              <a:off x="142240" y="1508319"/>
              <a:ext cx="4692519" cy="4598191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"/>
              </a:graphicData>
            </a:graphic>
          </p:graphicFrame>
        </mc:Choice>
        <mc:Fallback>
          <p:pic>
            <p:nvPicPr>
              <p:cNvPr id="9" name="Диаграмма 8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2240" y="1508319"/>
                <a:ext cx="4692519" cy="4598191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Picture 4" descr="Российский союз промышленников и предпринимателей — Википедия">
            <a:extLst>
              <a:ext uri="{FF2B5EF4-FFF2-40B4-BE49-F238E27FC236}">
                <a16:creationId xmlns:a16="http://schemas.microsoft.com/office/drawing/2014/main" id="{375B9290-8375-4755-A238-C9F032722E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069" y="-118776"/>
            <a:ext cx="1742087" cy="1409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F07BC57-54CE-40B0-9495-D4DC83FE24F5}"/>
              </a:ext>
            </a:extLst>
          </p:cNvPr>
          <p:cNvSpPr txBox="1"/>
          <p:nvPr/>
        </p:nvSpPr>
        <p:spPr>
          <a:xfrm>
            <a:off x="5513035" y="1481687"/>
            <a:ext cx="53216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0" i="0" u="none" strike="noStrike" kern="1200" spc="0" baseline="0">
                <a:solidFill>
                  <a:srgbClr val="44546A"/>
                </a:solidFill>
                <a:latin typeface="Montserrat SemiBold" pitchFamily="2" charset="0"/>
                <a:ea typeface="+mn-ea"/>
                <a:cs typeface="+mn-cs"/>
              </a:defRPr>
            </a:pPr>
            <a:r>
              <a:rPr lang="ru-RU" sz="2800" dirty="0">
                <a:solidFill>
                  <a:srgbClr val="44546A"/>
                </a:solidFill>
                <a:latin typeface="Montserrat SemiBold" pitchFamily="2" charset="0"/>
              </a:rPr>
              <a:t>Структура респондентов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618ADF8-B6CE-4624-8DAA-ACC10A715ED8}"/>
              </a:ext>
            </a:extLst>
          </p:cNvPr>
          <p:cNvSpPr/>
          <p:nvPr/>
        </p:nvSpPr>
        <p:spPr>
          <a:xfrm>
            <a:off x="5274329" y="2326218"/>
            <a:ext cx="5427173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44546A"/>
                </a:solidFill>
                <a:latin typeface="Montserrat SemiBold" panose="020B0604020202020204" charset="-52"/>
              </a:rPr>
              <a:t>Обрабатывающая промышленность</a:t>
            </a:r>
          </a:p>
          <a:p>
            <a:endParaRPr lang="ru-RU" sz="2000" dirty="0">
              <a:solidFill>
                <a:srgbClr val="44546A"/>
              </a:solidFill>
              <a:latin typeface="Montserrat SemiBold" panose="020B0604020202020204" charset="-52"/>
            </a:endParaRPr>
          </a:p>
          <a:p>
            <a:endParaRPr lang="ru-RU" sz="1000" dirty="0">
              <a:solidFill>
                <a:srgbClr val="44546A"/>
              </a:solidFill>
              <a:latin typeface="Montserrat SemiBold" panose="020B0604020202020204" charset="-52"/>
            </a:endParaRPr>
          </a:p>
          <a:p>
            <a:r>
              <a:rPr lang="ru-RU" sz="2000" dirty="0">
                <a:solidFill>
                  <a:srgbClr val="44546A"/>
                </a:solidFill>
                <a:latin typeface="Montserrat SemiBold" panose="020B0604020202020204" charset="-52"/>
              </a:rPr>
              <a:t>Исследования и разработки </a:t>
            </a:r>
            <a:br>
              <a:rPr lang="ru-RU" sz="2000" dirty="0">
                <a:solidFill>
                  <a:srgbClr val="44546A"/>
                </a:solidFill>
                <a:latin typeface="Montserrat SemiBold" panose="020B0604020202020204" charset="-52"/>
              </a:rPr>
            </a:br>
            <a:r>
              <a:rPr lang="ru-RU" sz="2000" dirty="0">
                <a:solidFill>
                  <a:srgbClr val="44546A"/>
                </a:solidFill>
                <a:latin typeface="Montserrat SemiBold" panose="020B0604020202020204" charset="-52"/>
              </a:rPr>
              <a:t>(включая ВУЗы)</a:t>
            </a:r>
          </a:p>
          <a:p>
            <a:endParaRPr lang="ru-RU" sz="2000" dirty="0">
              <a:solidFill>
                <a:srgbClr val="44546A"/>
              </a:solidFill>
              <a:latin typeface="Montserrat SemiBold" panose="020B0604020202020204" charset="-52"/>
            </a:endParaRPr>
          </a:p>
          <a:p>
            <a:endParaRPr lang="ru-RU" sz="1000" dirty="0">
              <a:solidFill>
                <a:srgbClr val="44546A"/>
              </a:solidFill>
              <a:latin typeface="Montserrat SemiBold" panose="020B0604020202020204" charset="-52"/>
            </a:endParaRPr>
          </a:p>
          <a:p>
            <a:r>
              <a:rPr lang="ru-RU" sz="2000" dirty="0">
                <a:solidFill>
                  <a:srgbClr val="44546A"/>
                </a:solidFill>
                <a:latin typeface="Montserrat SemiBold" panose="020B0604020202020204" charset="-52"/>
              </a:rPr>
              <a:t>Информационные технологии</a:t>
            </a:r>
          </a:p>
          <a:p>
            <a:endParaRPr lang="ru-RU" sz="2000" dirty="0">
              <a:solidFill>
                <a:srgbClr val="44546A"/>
              </a:solidFill>
              <a:latin typeface="Montserrat SemiBold" panose="020B0604020202020204" charset="-52"/>
            </a:endParaRPr>
          </a:p>
          <a:p>
            <a:endParaRPr lang="ru-RU" sz="1050" dirty="0">
              <a:solidFill>
                <a:srgbClr val="44546A"/>
              </a:solidFill>
              <a:latin typeface="Montserrat SemiBold" panose="020B0604020202020204" charset="-52"/>
            </a:endParaRPr>
          </a:p>
          <a:p>
            <a:r>
              <a:rPr lang="ru-RU" sz="2000" dirty="0">
                <a:solidFill>
                  <a:srgbClr val="44546A"/>
                </a:solidFill>
                <a:latin typeface="Montserrat SemiBold" panose="020B0604020202020204" charset="-52"/>
              </a:rPr>
              <a:t>Энергетика, распределение </a:t>
            </a:r>
            <a:br>
              <a:rPr lang="ru-RU" sz="2000" dirty="0">
                <a:solidFill>
                  <a:srgbClr val="44546A"/>
                </a:solidFill>
                <a:latin typeface="Montserrat SemiBold" panose="020B0604020202020204" charset="-52"/>
              </a:rPr>
            </a:br>
            <a:r>
              <a:rPr lang="ru-RU" sz="2000" dirty="0">
                <a:solidFill>
                  <a:srgbClr val="44546A"/>
                </a:solidFill>
                <a:latin typeface="Montserrat SemiBold" panose="020B0604020202020204" charset="-52"/>
              </a:rPr>
              <a:t>эл. энергии, воды, газа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8BD1515-46D7-4E6A-A4EE-A92112946803}"/>
              </a:ext>
            </a:extLst>
          </p:cNvPr>
          <p:cNvSpPr/>
          <p:nvPr/>
        </p:nvSpPr>
        <p:spPr>
          <a:xfrm>
            <a:off x="4988787" y="2386920"/>
            <a:ext cx="285542" cy="281350"/>
          </a:xfrm>
          <a:prstGeom prst="rect">
            <a:avLst/>
          </a:prstGeom>
          <a:solidFill>
            <a:srgbClr val="0078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B4B5D44-7A9A-443C-96CA-C438556FEFCC}"/>
              </a:ext>
            </a:extLst>
          </p:cNvPr>
          <p:cNvSpPr/>
          <p:nvPr/>
        </p:nvSpPr>
        <p:spPr>
          <a:xfrm>
            <a:off x="4988787" y="3147771"/>
            <a:ext cx="285542" cy="281350"/>
          </a:xfrm>
          <a:prstGeom prst="rect">
            <a:avLst/>
          </a:prstGeom>
          <a:solidFill>
            <a:srgbClr val="8092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19AF8F5-48DC-4278-AC8F-8C4816AAA60F}"/>
              </a:ext>
            </a:extLst>
          </p:cNvPr>
          <p:cNvSpPr/>
          <p:nvPr/>
        </p:nvSpPr>
        <p:spPr>
          <a:xfrm>
            <a:off x="4992389" y="4209370"/>
            <a:ext cx="285542" cy="281350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3BFF18F-B087-4C91-B339-E7987F3C81C0}"/>
              </a:ext>
            </a:extLst>
          </p:cNvPr>
          <p:cNvSpPr/>
          <p:nvPr/>
        </p:nvSpPr>
        <p:spPr>
          <a:xfrm>
            <a:off x="4988787" y="4976931"/>
            <a:ext cx="285542" cy="28135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A38BA1-8C70-49B9-98CA-249E20D1FC7C}"/>
              </a:ext>
            </a:extLst>
          </p:cNvPr>
          <p:cNvSpPr txBox="1"/>
          <p:nvPr/>
        </p:nvSpPr>
        <p:spPr>
          <a:xfrm>
            <a:off x="10520013" y="2349078"/>
            <a:ext cx="10086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44546A"/>
                </a:solidFill>
                <a:latin typeface="Montserrat SemiBold" panose="020B0604020202020204" charset="-52"/>
              </a:rPr>
              <a:t>69,2 %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15A55BA-CD5C-476A-984D-A6FB9248EED8}"/>
              </a:ext>
            </a:extLst>
          </p:cNvPr>
          <p:cNvSpPr txBox="1"/>
          <p:nvPr/>
        </p:nvSpPr>
        <p:spPr>
          <a:xfrm>
            <a:off x="10520013" y="3097269"/>
            <a:ext cx="9605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44546A"/>
                </a:solidFill>
                <a:latin typeface="Montserrat SemiBold" panose="020B0604020202020204" charset="-52"/>
              </a:rPr>
              <a:t>15,4 %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9B4F8D0-6FC8-462E-A786-B7C84140447E}"/>
              </a:ext>
            </a:extLst>
          </p:cNvPr>
          <p:cNvSpPr txBox="1"/>
          <p:nvPr/>
        </p:nvSpPr>
        <p:spPr>
          <a:xfrm>
            <a:off x="10575315" y="4149990"/>
            <a:ext cx="8499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44546A"/>
                </a:solidFill>
                <a:latin typeface="Montserrat SemiBold" panose="020B0604020202020204" charset="-52"/>
              </a:rPr>
              <a:t>7,7 %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484021A-5479-40DE-AA61-6E84B2926C7F}"/>
              </a:ext>
            </a:extLst>
          </p:cNvPr>
          <p:cNvSpPr txBox="1"/>
          <p:nvPr/>
        </p:nvSpPr>
        <p:spPr>
          <a:xfrm>
            <a:off x="10575315" y="4924006"/>
            <a:ext cx="8499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44546A"/>
                </a:solidFill>
                <a:latin typeface="Montserrat SemiBold" panose="020B0604020202020204" charset="-52"/>
              </a:rPr>
              <a:t>7,7 %</a:t>
            </a:r>
          </a:p>
        </p:txBody>
      </p:sp>
    </p:spTree>
    <p:extLst>
      <p:ext uri="{BB962C8B-B14F-4D97-AF65-F5344CB8AC3E}">
        <p14:creationId xmlns:p14="http://schemas.microsoft.com/office/powerpoint/2010/main" val="3152752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Скругленный прямоугольник 1">
            <a:extLst>
              <a:ext uri="{FF2B5EF4-FFF2-40B4-BE49-F238E27FC236}">
                <a16:creationId xmlns:a16="http://schemas.microsoft.com/office/drawing/2014/main" id="{80314CA7-9F93-491A-A7B5-73EB0BF5864B}"/>
              </a:ext>
            </a:extLst>
          </p:cNvPr>
          <p:cNvSpPr/>
          <p:nvPr/>
        </p:nvSpPr>
        <p:spPr>
          <a:xfrm>
            <a:off x="4495136" y="1678329"/>
            <a:ext cx="6441696" cy="4421530"/>
          </a:xfrm>
          <a:prstGeom prst="roundRect">
            <a:avLst>
              <a:gd name="adj" fmla="val 10186"/>
            </a:avLst>
          </a:prstGeom>
          <a:solidFill>
            <a:schemeClr val="accent1">
              <a:alpha val="2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E1F129-97AB-804C-B022-957DA5041163}"/>
              </a:ext>
            </a:extLst>
          </p:cNvPr>
          <p:cNvSpPr txBox="1"/>
          <p:nvPr/>
        </p:nvSpPr>
        <p:spPr>
          <a:xfrm>
            <a:off x="6819873" y="336982"/>
            <a:ext cx="34098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0" i="0" u="none" strike="noStrike" kern="1200" spc="0" baseline="0">
                <a:solidFill>
                  <a:srgbClr val="44546A"/>
                </a:solidFill>
                <a:latin typeface="Montserrat SemiBold" pitchFamily="2" charset="0"/>
                <a:ea typeface="+mn-ea"/>
                <a:cs typeface="+mn-cs"/>
              </a:defRPr>
            </a:pPr>
            <a:r>
              <a:rPr lang="ru-RU" sz="2400" dirty="0">
                <a:solidFill>
                  <a:srgbClr val="004899"/>
                </a:solidFill>
                <a:latin typeface="Montserrat SemiBold" pitchFamily="2" charset="0"/>
              </a:rPr>
              <a:t>Портрет выборки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20B493-6734-4982-9F1D-2BA8CB1F939C}"/>
              </a:ext>
            </a:extLst>
          </p:cNvPr>
          <p:cNvSpPr txBox="1"/>
          <p:nvPr/>
        </p:nvSpPr>
        <p:spPr>
          <a:xfrm>
            <a:off x="904212" y="4726445"/>
            <a:ext cx="278300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2200" b="0" i="0" u="none" strike="noStrike" kern="1200" spc="0" baseline="0">
                <a:solidFill>
                  <a:srgbClr val="44546A"/>
                </a:solidFill>
                <a:latin typeface="Montserrat SemiBold" pitchFamily="2" charset="0"/>
                <a:ea typeface="+mn-ea"/>
                <a:cs typeface="+mn-cs"/>
              </a:defRPr>
            </a:pPr>
            <a:r>
              <a:rPr lang="ru-RU" sz="6600" dirty="0">
                <a:solidFill>
                  <a:srgbClr val="004899"/>
                </a:solidFill>
                <a:latin typeface="Montserrat SemiBold" pitchFamily="2" charset="0"/>
              </a:rPr>
              <a:t>70%</a:t>
            </a:r>
            <a:endParaRPr lang="ru-RU" sz="3600" dirty="0">
              <a:solidFill>
                <a:srgbClr val="004899"/>
              </a:solidFill>
              <a:latin typeface="Montserrat SemiBold" pitchFamily="2" charset="0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CB5F9C9C-80E0-4697-83D2-5ACA0546D5EF}"/>
              </a:ext>
            </a:extLst>
          </p:cNvPr>
          <p:cNvGrpSpPr/>
          <p:nvPr/>
        </p:nvGrpSpPr>
        <p:grpSpPr>
          <a:xfrm>
            <a:off x="4801074" y="1958477"/>
            <a:ext cx="1692044" cy="1621623"/>
            <a:chOff x="4801074" y="1958477"/>
            <a:chExt cx="1692044" cy="1621623"/>
          </a:xfrm>
        </p:grpSpPr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FE33B14F-A19B-4839-BA27-28A5A36F697F}"/>
                </a:ext>
              </a:extLst>
            </p:cNvPr>
            <p:cNvSpPr/>
            <p:nvPr/>
          </p:nvSpPr>
          <p:spPr>
            <a:xfrm>
              <a:off x="4843766" y="1958477"/>
              <a:ext cx="1598437" cy="1621623"/>
            </a:xfrm>
            <a:prstGeom prst="ellipse">
              <a:avLst/>
            </a:prstGeom>
            <a:ln w="28575">
              <a:solidFill>
                <a:srgbClr val="0048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020B493-6734-4982-9F1D-2BA8CB1F939C}"/>
                </a:ext>
              </a:extLst>
            </p:cNvPr>
            <p:cNvSpPr txBox="1"/>
            <p:nvPr/>
          </p:nvSpPr>
          <p:spPr>
            <a:xfrm>
              <a:off x="4801074" y="2427745"/>
              <a:ext cx="169204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sz="2200" b="0" i="0" u="none" strike="noStrike" kern="1200" spc="0" baseline="0">
                  <a:solidFill>
                    <a:srgbClr val="44546A"/>
                  </a:solidFill>
                  <a:latin typeface="Montserrat SemiBold" pitchFamily="2" charset="0"/>
                  <a:ea typeface="+mn-ea"/>
                  <a:cs typeface="+mn-cs"/>
                </a:defRPr>
              </a:pPr>
              <a:r>
                <a:rPr lang="ru-RU" sz="3600" dirty="0">
                  <a:solidFill>
                    <a:schemeClr val="bg1"/>
                  </a:solidFill>
                  <a:latin typeface="Montserrat SemiBold" pitchFamily="2" charset="0"/>
                </a:rPr>
                <a:t>84,6%</a:t>
              </a:r>
              <a:endParaRPr lang="ru-RU" sz="2000" dirty="0">
                <a:solidFill>
                  <a:schemeClr val="bg1"/>
                </a:solidFill>
                <a:latin typeface="Montserrat SemiBold" pitchFamily="2" charset="0"/>
              </a:endParaRP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415A2C3A-AA5E-40C6-9FC2-5D1809778C34}"/>
              </a:ext>
            </a:extLst>
          </p:cNvPr>
          <p:cNvGrpSpPr/>
          <p:nvPr/>
        </p:nvGrpSpPr>
        <p:grpSpPr>
          <a:xfrm>
            <a:off x="4843766" y="4179132"/>
            <a:ext cx="1692044" cy="1621623"/>
            <a:chOff x="4843766" y="4179132"/>
            <a:chExt cx="1692044" cy="1621623"/>
          </a:xfrm>
        </p:grpSpPr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FE33B14F-A19B-4839-BA27-28A5A36F697F}"/>
                </a:ext>
              </a:extLst>
            </p:cNvPr>
            <p:cNvSpPr/>
            <p:nvPr/>
          </p:nvSpPr>
          <p:spPr>
            <a:xfrm>
              <a:off x="4865137" y="4179132"/>
              <a:ext cx="1598437" cy="1621623"/>
            </a:xfrm>
            <a:prstGeom prst="ellipse">
              <a:avLst/>
            </a:prstGeom>
            <a:ln w="28575">
              <a:solidFill>
                <a:srgbClr val="0048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020B493-6734-4982-9F1D-2BA8CB1F939C}"/>
                </a:ext>
              </a:extLst>
            </p:cNvPr>
            <p:cNvSpPr txBox="1"/>
            <p:nvPr/>
          </p:nvSpPr>
          <p:spPr>
            <a:xfrm>
              <a:off x="4843766" y="4618596"/>
              <a:ext cx="1692044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0">
                <a:defRPr sz="2200" b="0" i="0" u="none" strike="noStrike" kern="1200" spc="0" baseline="0">
                  <a:solidFill>
                    <a:srgbClr val="44546A"/>
                  </a:solidFill>
                  <a:latin typeface="Montserrat SemiBold" pitchFamily="2" charset="0"/>
                  <a:ea typeface="+mn-ea"/>
                  <a:cs typeface="+mn-cs"/>
                </a:defRPr>
              </a:pPr>
              <a:r>
                <a:rPr lang="ru-RU" sz="4000" dirty="0">
                  <a:solidFill>
                    <a:schemeClr val="bg1"/>
                  </a:solidFill>
                  <a:latin typeface="Montserrat SemiBold" pitchFamily="2" charset="0"/>
                </a:rPr>
                <a:t>63,3%</a:t>
              </a:r>
              <a:endParaRPr lang="ru-RU" dirty="0">
                <a:solidFill>
                  <a:schemeClr val="bg1"/>
                </a:solidFill>
                <a:latin typeface="Montserrat SemiBold" pitchFamily="2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0020B493-6734-4982-9F1D-2BA8CB1F939C}"/>
              </a:ext>
            </a:extLst>
          </p:cNvPr>
          <p:cNvSpPr txBox="1"/>
          <p:nvPr/>
        </p:nvSpPr>
        <p:spPr>
          <a:xfrm>
            <a:off x="1059765" y="5403229"/>
            <a:ext cx="247190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2200" b="0" i="0" u="none" strike="noStrike" kern="1200" spc="0" baseline="0">
                <a:solidFill>
                  <a:srgbClr val="44546A"/>
                </a:solidFill>
                <a:latin typeface="Montserrat SemiBold" pitchFamily="2" charset="0"/>
                <a:ea typeface="+mn-ea"/>
                <a:cs typeface="+mn-cs"/>
              </a:defRPr>
            </a:pPr>
            <a:r>
              <a:rPr lang="ru-RU" sz="2400" dirty="0">
                <a:solidFill>
                  <a:srgbClr val="44546A"/>
                </a:solidFill>
                <a:latin typeface="Montserrat SemiBold" pitchFamily="2" charset="0"/>
              </a:rPr>
              <a:t>крупные</a:t>
            </a:r>
            <a:r>
              <a:rPr lang="ru-RU" sz="4800" dirty="0">
                <a:solidFill>
                  <a:srgbClr val="44546A"/>
                </a:solidFill>
                <a:latin typeface="Montserrat SemiBold" pitchFamily="2" charset="0"/>
              </a:rPr>
              <a:t> </a:t>
            </a:r>
            <a:r>
              <a:rPr lang="ru-RU" sz="2400" dirty="0">
                <a:solidFill>
                  <a:srgbClr val="44546A"/>
                </a:solidFill>
                <a:latin typeface="Montserrat SemiBold" pitchFamily="2" charset="0"/>
              </a:rPr>
              <a:t>предприятия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020B493-6734-4982-9F1D-2BA8CB1F939C}"/>
              </a:ext>
            </a:extLst>
          </p:cNvPr>
          <p:cNvSpPr txBox="1"/>
          <p:nvPr/>
        </p:nvSpPr>
        <p:spPr>
          <a:xfrm>
            <a:off x="6799056" y="2335411"/>
            <a:ext cx="48783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0" i="0" u="none" strike="noStrike" kern="1200" spc="0" baseline="0">
                <a:solidFill>
                  <a:srgbClr val="44546A"/>
                </a:solidFill>
                <a:latin typeface="Montserrat SemiBold" pitchFamily="2" charset="0"/>
                <a:ea typeface="+mn-ea"/>
                <a:cs typeface="+mn-cs"/>
              </a:defRPr>
            </a:pPr>
            <a:r>
              <a:rPr lang="ru-RU" sz="2400" dirty="0">
                <a:solidFill>
                  <a:srgbClr val="004899"/>
                </a:solidFill>
                <a:latin typeface="Montserrat SemiBold" pitchFamily="2" charset="0"/>
              </a:rPr>
              <a:t>активно вели НИОКР </a:t>
            </a:r>
            <a:br>
              <a:rPr lang="ru-RU" sz="2400" dirty="0">
                <a:solidFill>
                  <a:srgbClr val="004899"/>
                </a:solidFill>
                <a:latin typeface="Montserrat SemiBold" pitchFamily="2" charset="0"/>
              </a:rPr>
            </a:br>
            <a:r>
              <a:rPr lang="ru-RU" sz="2400" dirty="0">
                <a:solidFill>
                  <a:srgbClr val="004899"/>
                </a:solidFill>
                <a:latin typeface="Montserrat SemiBold" pitchFamily="2" charset="0"/>
              </a:rPr>
              <a:t>в последние 3–5 лет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020B493-6734-4982-9F1D-2BA8CB1F939C}"/>
              </a:ext>
            </a:extLst>
          </p:cNvPr>
          <p:cNvSpPr txBox="1"/>
          <p:nvPr/>
        </p:nvSpPr>
        <p:spPr>
          <a:xfrm>
            <a:off x="6833575" y="4372374"/>
            <a:ext cx="487838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0" i="0" u="none" strike="noStrike" kern="1200" spc="0" baseline="0">
                <a:solidFill>
                  <a:srgbClr val="44546A"/>
                </a:solidFill>
                <a:latin typeface="Montserrat SemiBold" pitchFamily="2" charset="0"/>
                <a:ea typeface="+mn-ea"/>
                <a:cs typeface="+mn-cs"/>
              </a:defRPr>
            </a:pPr>
            <a:r>
              <a:rPr lang="ru-RU" sz="2400" dirty="0">
                <a:solidFill>
                  <a:srgbClr val="004899"/>
                </a:solidFill>
                <a:latin typeface="Montserrat SemiBold" pitchFamily="2" charset="0"/>
              </a:rPr>
              <a:t>значительный объем НИОКР на регулярной основе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D75843B-2886-49E2-9E52-1C4093692C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6109" y="225595"/>
            <a:ext cx="2314387" cy="721149"/>
          </a:xfrm>
          <a:prstGeom prst="rect">
            <a:avLst/>
          </a:prstGeom>
        </p:spPr>
      </p:pic>
      <p:pic>
        <p:nvPicPr>
          <p:cNvPr id="25" name="Picture 4" descr="Российский союз промышленников и предпринимателей — Википедия">
            <a:extLst>
              <a:ext uri="{FF2B5EF4-FFF2-40B4-BE49-F238E27FC236}">
                <a16:creationId xmlns:a16="http://schemas.microsoft.com/office/drawing/2014/main" id="{23389116-9D97-4B7D-8FDB-A6BD815027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069" y="-118776"/>
            <a:ext cx="1742087" cy="1409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657BE98C-A8C7-4977-827C-EB5FE3C3CD8E}"/>
              </a:ext>
            </a:extLst>
          </p:cNvPr>
          <p:cNvGrpSpPr/>
          <p:nvPr/>
        </p:nvGrpSpPr>
        <p:grpSpPr>
          <a:xfrm>
            <a:off x="95477" y="1379552"/>
            <a:ext cx="4371567" cy="3503800"/>
            <a:chOff x="-23311" y="1552686"/>
            <a:chExt cx="4371567" cy="3503800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1450B9F7-DE28-4086-87C1-483012431473}"/>
                </a:ext>
              </a:extLst>
            </p:cNvPr>
            <p:cNvSpPr/>
            <p:nvPr/>
          </p:nvSpPr>
          <p:spPr>
            <a:xfrm>
              <a:off x="692393" y="2967732"/>
              <a:ext cx="212863" cy="900561"/>
            </a:xfrm>
            <a:custGeom>
              <a:avLst/>
              <a:gdLst>
                <a:gd name="connsiteX0" fmla="*/ 0 w 167143"/>
                <a:gd name="connsiteY0" fmla="*/ 0 h 891036"/>
                <a:gd name="connsiteX1" fmla="*/ 167143 w 167143"/>
                <a:gd name="connsiteY1" fmla="*/ 0 h 891036"/>
                <a:gd name="connsiteX2" fmla="*/ 167143 w 167143"/>
                <a:gd name="connsiteY2" fmla="*/ 891036 h 891036"/>
                <a:gd name="connsiteX3" fmla="*/ 0 w 167143"/>
                <a:gd name="connsiteY3" fmla="*/ 891036 h 891036"/>
                <a:gd name="connsiteX4" fmla="*/ 0 w 167143"/>
                <a:gd name="connsiteY4" fmla="*/ 0 h 891036"/>
                <a:gd name="connsiteX0" fmla="*/ 0 w 212863"/>
                <a:gd name="connsiteY0" fmla="*/ 0 h 906276"/>
                <a:gd name="connsiteX1" fmla="*/ 167143 w 212863"/>
                <a:gd name="connsiteY1" fmla="*/ 0 h 906276"/>
                <a:gd name="connsiteX2" fmla="*/ 212863 w 212863"/>
                <a:gd name="connsiteY2" fmla="*/ 906276 h 906276"/>
                <a:gd name="connsiteX3" fmla="*/ 0 w 212863"/>
                <a:gd name="connsiteY3" fmla="*/ 891036 h 906276"/>
                <a:gd name="connsiteX4" fmla="*/ 0 w 212863"/>
                <a:gd name="connsiteY4" fmla="*/ 0 h 906276"/>
                <a:gd name="connsiteX0" fmla="*/ 0 w 212863"/>
                <a:gd name="connsiteY0" fmla="*/ 0 h 900561"/>
                <a:gd name="connsiteX1" fmla="*/ 167143 w 212863"/>
                <a:gd name="connsiteY1" fmla="*/ 0 h 900561"/>
                <a:gd name="connsiteX2" fmla="*/ 212863 w 212863"/>
                <a:gd name="connsiteY2" fmla="*/ 900561 h 900561"/>
                <a:gd name="connsiteX3" fmla="*/ 0 w 212863"/>
                <a:gd name="connsiteY3" fmla="*/ 891036 h 900561"/>
                <a:gd name="connsiteX4" fmla="*/ 0 w 212863"/>
                <a:gd name="connsiteY4" fmla="*/ 0 h 900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2863" h="900561">
                  <a:moveTo>
                    <a:pt x="0" y="0"/>
                  </a:moveTo>
                  <a:lnTo>
                    <a:pt x="167143" y="0"/>
                  </a:lnTo>
                  <a:lnTo>
                    <a:pt x="212863" y="900561"/>
                  </a:lnTo>
                  <a:lnTo>
                    <a:pt x="0" y="891036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2F99E563-D714-41F7-BCED-58A1BDDB0EB3}"/>
                </a:ext>
              </a:extLst>
            </p:cNvPr>
            <p:cNvSpPr/>
            <p:nvPr/>
          </p:nvSpPr>
          <p:spPr>
            <a:xfrm>
              <a:off x="443334" y="3898249"/>
              <a:ext cx="665375" cy="931894"/>
            </a:xfrm>
            <a:custGeom>
              <a:avLst/>
              <a:gdLst>
                <a:gd name="connsiteX0" fmla="*/ 0 w 541550"/>
                <a:gd name="connsiteY0" fmla="*/ 0 h 906608"/>
                <a:gd name="connsiteX1" fmla="*/ 541550 w 541550"/>
                <a:gd name="connsiteY1" fmla="*/ 0 h 906608"/>
                <a:gd name="connsiteX2" fmla="*/ 541550 w 541550"/>
                <a:gd name="connsiteY2" fmla="*/ 906608 h 906608"/>
                <a:gd name="connsiteX3" fmla="*/ 0 w 541550"/>
                <a:gd name="connsiteY3" fmla="*/ 906608 h 906608"/>
                <a:gd name="connsiteX4" fmla="*/ 0 w 541550"/>
                <a:gd name="connsiteY4" fmla="*/ 0 h 906608"/>
                <a:gd name="connsiteX0" fmla="*/ 81915 w 623465"/>
                <a:gd name="connsiteY0" fmla="*/ 0 h 906608"/>
                <a:gd name="connsiteX1" fmla="*/ 623465 w 623465"/>
                <a:gd name="connsiteY1" fmla="*/ 0 h 906608"/>
                <a:gd name="connsiteX2" fmla="*/ 623465 w 623465"/>
                <a:gd name="connsiteY2" fmla="*/ 906608 h 906608"/>
                <a:gd name="connsiteX3" fmla="*/ 0 w 623465"/>
                <a:gd name="connsiteY3" fmla="*/ 891368 h 906608"/>
                <a:gd name="connsiteX4" fmla="*/ 81915 w 623465"/>
                <a:gd name="connsiteY4" fmla="*/ 0 h 906608"/>
                <a:gd name="connsiteX0" fmla="*/ 81915 w 623465"/>
                <a:gd name="connsiteY0" fmla="*/ 0 h 906608"/>
                <a:gd name="connsiteX1" fmla="*/ 623465 w 623465"/>
                <a:gd name="connsiteY1" fmla="*/ 0 h 906608"/>
                <a:gd name="connsiteX2" fmla="*/ 623465 w 623465"/>
                <a:gd name="connsiteY2" fmla="*/ 906608 h 906608"/>
                <a:gd name="connsiteX3" fmla="*/ 0 w 623465"/>
                <a:gd name="connsiteY3" fmla="*/ 891368 h 906608"/>
                <a:gd name="connsiteX4" fmla="*/ 81915 w 623465"/>
                <a:gd name="connsiteY4" fmla="*/ 0 h 906608"/>
                <a:gd name="connsiteX0" fmla="*/ 108585 w 623465"/>
                <a:gd name="connsiteY0" fmla="*/ 9525 h 906608"/>
                <a:gd name="connsiteX1" fmla="*/ 623465 w 623465"/>
                <a:gd name="connsiteY1" fmla="*/ 0 h 906608"/>
                <a:gd name="connsiteX2" fmla="*/ 623465 w 623465"/>
                <a:gd name="connsiteY2" fmla="*/ 906608 h 906608"/>
                <a:gd name="connsiteX3" fmla="*/ 0 w 623465"/>
                <a:gd name="connsiteY3" fmla="*/ 891368 h 906608"/>
                <a:gd name="connsiteX4" fmla="*/ 108585 w 623465"/>
                <a:gd name="connsiteY4" fmla="*/ 9525 h 906608"/>
                <a:gd name="connsiteX0" fmla="*/ 108585 w 623465"/>
                <a:gd name="connsiteY0" fmla="*/ 9525 h 906608"/>
                <a:gd name="connsiteX1" fmla="*/ 623465 w 623465"/>
                <a:gd name="connsiteY1" fmla="*/ 0 h 906608"/>
                <a:gd name="connsiteX2" fmla="*/ 623465 w 623465"/>
                <a:gd name="connsiteY2" fmla="*/ 906608 h 906608"/>
                <a:gd name="connsiteX3" fmla="*/ 0 w 623465"/>
                <a:gd name="connsiteY3" fmla="*/ 891368 h 906608"/>
                <a:gd name="connsiteX4" fmla="*/ 108585 w 623465"/>
                <a:gd name="connsiteY4" fmla="*/ 9525 h 906608"/>
                <a:gd name="connsiteX0" fmla="*/ 95250 w 623465"/>
                <a:gd name="connsiteY0" fmla="*/ 22860 h 906608"/>
                <a:gd name="connsiteX1" fmla="*/ 623465 w 623465"/>
                <a:gd name="connsiteY1" fmla="*/ 0 h 906608"/>
                <a:gd name="connsiteX2" fmla="*/ 623465 w 623465"/>
                <a:gd name="connsiteY2" fmla="*/ 906608 h 906608"/>
                <a:gd name="connsiteX3" fmla="*/ 0 w 623465"/>
                <a:gd name="connsiteY3" fmla="*/ 891368 h 906608"/>
                <a:gd name="connsiteX4" fmla="*/ 95250 w 623465"/>
                <a:gd name="connsiteY4" fmla="*/ 22860 h 906608"/>
                <a:gd name="connsiteX0" fmla="*/ 95250 w 665375"/>
                <a:gd name="connsiteY0" fmla="*/ 22860 h 891368"/>
                <a:gd name="connsiteX1" fmla="*/ 623465 w 665375"/>
                <a:gd name="connsiteY1" fmla="*/ 0 h 891368"/>
                <a:gd name="connsiteX2" fmla="*/ 665375 w 665375"/>
                <a:gd name="connsiteY2" fmla="*/ 870413 h 891368"/>
                <a:gd name="connsiteX3" fmla="*/ 0 w 665375"/>
                <a:gd name="connsiteY3" fmla="*/ 891368 h 891368"/>
                <a:gd name="connsiteX4" fmla="*/ 95250 w 665375"/>
                <a:gd name="connsiteY4" fmla="*/ 22860 h 891368"/>
                <a:gd name="connsiteX0" fmla="*/ 95250 w 665375"/>
                <a:gd name="connsiteY0" fmla="*/ 22860 h 931894"/>
                <a:gd name="connsiteX1" fmla="*/ 623465 w 665375"/>
                <a:gd name="connsiteY1" fmla="*/ 0 h 931894"/>
                <a:gd name="connsiteX2" fmla="*/ 665375 w 665375"/>
                <a:gd name="connsiteY2" fmla="*/ 870413 h 931894"/>
                <a:gd name="connsiteX3" fmla="*/ 0 w 665375"/>
                <a:gd name="connsiteY3" fmla="*/ 891368 h 931894"/>
                <a:gd name="connsiteX4" fmla="*/ 95250 w 665375"/>
                <a:gd name="connsiteY4" fmla="*/ 22860 h 931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5375" h="931894">
                  <a:moveTo>
                    <a:pt x="95250" y="22860"/>
                  </a:moveTo>
                  <a:lnTo>
                    <a:pt x="623465" y="0"/>
                  </a:lnTo>
                  <a:lnTo>
                    <a:pt x="665375" y="870413"/>
                  </a:lnTo>
                  <a:cubicBezTo>
                    <a:pt x="415008" y="999318"/>
                    <a:pt x="221792" y="884383"/>
                    <a:pt x="0" y="891368"/>
                  </a:cubicBezTo>
                  <a:cubicBezTo>
                    <a:pt x="29210" y="411365"/>
                    <a:pt x="81280" y="325698"/>
                    <a:pt x="95250" y="2286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87AB845E-639D-4A3A-8A2B-8DDE5AAAC0EF}"/>
                </a:ext>
              </a:extLst>
            </p:cNvPr>
            <p:cNvSpPr/>
            <p:nvPr/>
          </p:nvSpPr>
          <p:spPr>
            <a:xfrm>
              <a:off x="543787" y="3751249"/>
              <a:ext cx="511583" cy="192100"/>
            </a:xfrm>
            <a:custGeom>
              <a:avLst/>
              <a:gdLst>
                <a:gd name="connsiteX0" fmla="*/ 0 w 201068"/>
                <a:gd name="connsiteY0" fmla="*/ 0 h 435940"/>
                <a:gd name="connsiteX1" fmla="*/ 201068 w 201068"/>
                <a:gd name="connsiteY1" fmla="*/ 0 h 435940"/>
                <a:gd name="connsiteX2" fmla="*/ 201068 w 201068"/>
                <a:gd name="connsiteY2" fmla="*/ 435940 h 435940"/>
                <a:gd name="connsiteX3" fmla="*/ 0 w 201068"/>
                <a:gd name="connsiteY3" fmla="*/ 435940 h 435940"/>
                <a:gd name="connsiteX4" fmla="*/ 0 w 201068"/>
                <a:gd name="connsiteY4" fmla="*/ 0 h 435940"/>
                <a:gd name="connsiteX0" fmla="*/ 41910 w 242978"/>
                <a:gd name="connsiteY0" fmla="*/ 0 h 435940"/>
                <a:gd name="connsiteX1" fmla="*/ 242978 w 242978"/>
                <a:gd name="connsiteY1" fmla="*/ 0 h 435940"/>
                <a:gd name="connsiteX2" fmla="*/ 242978 w 242978"/>
                <a:gd name="connsiteY2" fmla="*/ 435940 h 435940"/>
                <a:gd name="connsiteX3" fmla="*/ 0 w 242978"/>
                <a:gd name="connsiteY3" fmla="*/ 218770 h 435940"/>
                <a:gd name="connsiteX4" fmla="*/ 41910 w 242978"/>
                <a:gd name="connsiteY4" fmla="*/ 0 h 435940"/>
                <a:gd name="connsiteX0" fmla="*/ 137160 w 242978"/>
                <a:gd name="connsiteY0" fmla="*/ 0 h 475945"/>
                <a:gd name="connsiteX1" fmla="*/ 242978 w 242978"/>
                <a:gd name="connsiteY1" fmla="*/ 40005 h 475945"/>
                <a:gd name="connsiteX2" fmla="*/ 242978 w 242978"/>
                <a:gd name="connsiteY2" fmla="*/ 475945 h 475945"/>
                <a:gd name="connsiteX3" fmla="*/ 0 w 242978"/>
                <a:gd name="connsiteY3" fmla="*/ 258775 h 475945"/>
                <a:gd name="connsiteX4" fmla="*/ 137160 w 242978"/>
                <a:gd name="connsiteY4" fmla="*/ 0 h 475945"/>
                <a:gd name="connsiteX0" fmla="*/ 137160 w 242978"/>
                <a:gd name="connsiteY0" fmla="*/ 0 h 475945"/>
                <a:gd name="connsiteX1" fmla="*/ 242978 w 242978"/>
                <a:gd name="connsiteY1" fmla="*/ 40005 h 475945"/>
                <a:gd name="connsiteX2" fmla="*/ 242978 w 242978"/>
                <a:gd name="connsiteY2" fmla="*/ 475945 h 475945"/>
                <a:gd name="connsiteX3" fmla="*/ 0 w 242978"/>
                <a:gd name="connsiteY3" fmla="*/ 258775 h 475945"/>
                <a:gd name="connsiteX4" fmla="*/ 137160 w 242978"/>
                <a:gd name="connsiteY4" fmla="*/ 0 h 475945"/>
                <a:gd name="connsiteX0" fmla="*/ 133350 w 239168"/>
                <a:gd name="connsiteY0" fmla="*/ 0 h 475945"/>
                <a:gd name="connsiteX1" fmla="*/ 239168 w 239168"/>
                <a:gd name="connsiteY1" fmla="*/ 40005 h 475945"/>
                <a:gd name="connsiteX2" fmla="*/ 239168 w 239168"/>
                <a:gd name="connsiteY2" fmla="*/ 475945 h 475945"/>
                <a:gd name="connsiteX3" fmla="*/ 0 w 239168"/>
                <a:gd name="connsiteY3" fmla="*/ 192100 h 475945"/>
                <a:gd name="connsiteX4" fmla="*/ 133350 w 239168"/>
                <a:gd name="connsiteY4" fmla="*/ 0 h 475945"/>
                <a:gd name="connsiteX0" fmla="*/ 133350 w 511583"/>
                <a:gd name="connsiteY0" fmla="*/ 0 h 192100"/>
                <a:gd name="connsiteX1" fmla="*/ 239168 w 511583"/>
                <a:gd name="connsiteY1" fmla="*/ 40005 h 192100"/>
                <a:gd name="connsiteX2" fmla="*/ 511583 w 511583"/>
                <a:gd name="connsiteY2" fmla="*/ 180670 h 192100"/>
                <a:gd name="connsiteX3" fmla="*/ 0 w 511583"/>
                <a:gd name="connsiteY3" fmla="*/ 192100 h 192100"/>
                <a:gd name="connsiteX4" fmla="*/ 133350 w 511583"/>
                <a:gd name="connsiteY4" fmla="*/ 0 h 192100"/>
                <a:gd name="connsiteX0" fmla="*/ 133350 w 511583"/>
                <a:gd name="connsiteY0" fmla="*/ 0 h 192100"/>
                <a:gd name="connsiteX1" fmla="*/ 364898 w 511583"/>
                <a:gd name="connsiteY1" fmla="*/ 11430 h 192100"/>
                <a:gd name="connsiteX2" fmla="*/ 511583 w 511583"/>
                <a:gd name="connsiteY2" fmla="*/ 180670 h 192100"/>
                <a:gd name="connsiteX3" fmla="*/ 0 w 511583"/>
                <a:gd name="connsiteY3" fmla="*/ 192100 h 192100"/>
                <a:gd name="connsiteX4" fmla="*/ 133350 w 511583"/>
                <a:gd name="connsiteY4" fmla="*/ 0 h 192100"/>
                <a:gd name="connsiteX0" fmla="*/ 133350 w 511583"/>
                <a:gd name="connsiteY0" fmla="*/ 0 h 192100"/>
                <a:gd name="connsiteX1" fmla="*/ 364898 w 511583"/>
                <a:gd name="connsiteY1" fmla="*/ 11430 h 192100"/>
                <a:gd name="connsiteX2" fmla="*/ 511583 w 511583"/>
                <a:gd name="connsiteY2" fmla="*/ 180670 h 192100"/>
                <a:gd name="connsiteX3" fmla="*/ 0 w 511583"/>
                <a:gd name="connsiteY3" fmla="*/ 192100 h 192100"/>
                <a:gd name="connsiteX4" fmla="*/ 133350 w 511583"/>
                <a:gd name="connsiteY4" fmla="*/ 0 h 19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583" h="192100">
                  <a:moveTo>
                    <a:pt x="133350" y="0"/>
                  </a:moveTo>
                  <a:lnTo>
                    <a:pt x="364898" y="11430"/>
                  </a:lnTo>
                  <a:cubicBezTo>
                    <a:pt x="448083" y="71653"/>
                    <a:pt x="462688" y="124257"/>
                    <a:pt x="511583" y="180670"/>
                  </a:cubicBezTo>
                  <a:lnTo>
                    <a:pt x="0" y="192100"/>
                  </a:lnTo>
                  <a:cubicBezTo>
                    <a:pt x="45720" y="105842"/>
                    <a:pt x="32385" y="97688"/>
                    <a:pt x="13335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9" name="Прямоугольник 25">
              <a:extLst>
                <a:ext uri="{FF2B5EF4-FFF2-40B4-BE49-F238E27FC236}">
                  <a16:creationId xmlns:a16="http://schemas.microsoft.com/office/drawing/2014/main" id="{853A91C7-7F2D-4892-A6FE-94BB69D6DD78}"/>
                </a:ext>
              </a:extLst>
            </p:cNvPr>
            <p:cNvSpPr/>
            <p:nvPr/>
          </p:nvSpPr>
          <p:spPr>
            <a:xfrm>
              <a:off x="261850" y="4653444"/>
              <a:ext cx="3614205" cy="157003"/>
            </a:xfrm>
            <a:custGeom>
              <a:avLst/>
              <a:gdLst>
                <a:gd name="connsiteX0" fmla="*/ 0 w 541550"/>
                <a:gd name="connsiteY0" fmla="*/ 0 h 906608"/>
                <a:gd name="connsiteX1" fmla="*/ 541550 w 541550"/>
                <a:gd name="connsiteY1" fmla="*/ 0 h 906608"/>
                <a:gd name="connsiteX2" fmla="*/ 541550 w 541550"/>
                <a:gd name="connsiteY2" fmla="*/ 906608 h 906608"/>
                <a:gd name="connsiteX3" fmla="*/ 0 w 541550"/>
                <a:gd name="connsiteY3" fmla="*/ 906608 h 906608"/>
                <a:gd name="connsiteX4" fmla="*/ 0 w 541550"/>
                <a:gd name="connsiteY4" fmla="*/ 0 h 906608"/>
                <a:gd name="connsiteX0" fmla="*/ 81915 w 623465"/>
                <a:gd name="connsiteY0" fmla="*/ 0 h 906608"/>
                <a:gd name="connsiteX1" fmla="*/ 623465 w 623465"/>
                <a:gd name="connsiteY1" fmla="*/ 0 h 906608"/>
                <a:gd name="connsiteX2" fmla="*/ 623465 w 623465"/>
                <a:gd name="connsiteY2" fmla="*/ 906608 h 906608"/>
                <a:gd name="connsiteX3" fmla="*/ 0 w 623465"/>
                <a:gd name="connsiteY3" fmla="*/ 891368 h 906608"/>
                <a:gd name="connsiteX4" fmla="*/ 81915 w 623465"/>
                <a:gd name="connsiteY4" fmla="*/ 0 h 906608"/>
                <a:gd name="connsiteX0" fmla="*/ 81915 w 623465"/>
                <a:gd name="connsiteY0" fmla="*/ 0 h 906608"/>
                <a:gd name="connsiteX1" fmla="*/ 623465 w 623465"/>
                <a:gd name="connsiteY1" fmla="*/ 0 h 906608"/>
                <a:gd name="connsiteX2" fmla="*/ 623465 w 623465"/>
                <a:gd name="connsiteY2" fmla="*/ 906608 h 906608"/>
                <a:gd name="connsiteX3" fmla="*/ 0 w 623465"/>
                <a:gd name="connsiteY3" fmla="*/ 891368 h 906608"/>
                <a:gd name="connsiteX4" fmla="*/ 81915 w 623465"/>
                <a:gd name="connsiteY4" fmla="*/ 0 h 906608"/>
                <a:gd name="connsiteX0" fmla="*/ 108585 w 623465"/>
                <a:gd name="connsiteY0" fmla="*/ 9525 h 906608"/>
                <a:gd name="connsiteX1" fmla="*/ 623465 w 623465"/>
                <a:gd name="connsiteY1" fmla="*/ 0 h 906608"/>
                <a:gd name="connsiteX2" fmla="*/ 623465 w 623465"/>
                <a:gd name="connsiteY2" fmla="*/ 906608 h 906608"/>
                <a:gd name="connsiteX3" fmla="*/ 0 w 623465"/>
                <a:gd name="connsiteY3" fmla="*/ 891368 h 906608"/>
                <a:gd name="connsiteX4" fmla="*/ 108585 w 623465"/>
                <a:gd name="connsiteY4" fmla="*/ 9525 h 906608"/>
                <a:gd name="connsiteX0" fmla="*/ 108585 w 623465"/>
                <a:gd name="connsiteY0" fmla="*/ 9525 h 906608"/>
                <a:gd name="connsiteX1" fmla="*/ 623465 w 623465"/>
                <a:gd name="connsiteY1" fmla="*/ 0 h 906608"/>
                <a:gd name="connsiteX2" fmla="*/ 623465 w 623465"/>
                <a:gd name="connsiteY2" fmla="*/ 906608 h 906608"/>
                <a:gd name="connsiteX3" fmla="*/ 0 w 623465"/>
                <a:gd name="connsiteY3" fmla="*/ 891368 h 906608"/>
                <a:gd name="connsiteX4" fmla="*/ 108585 w 623465"/>
                <a:gd name="connsiteY4" fmla="*/ 9525 h 906608"/>
                <a:gd name="connsiteX0" fmla="*/ 95250 w 623465"/>
                <a:gd name="connsiteY0" fmla="*/ 22860 h 906608"/>
                <a:gd name="connsiteX1" fmla="*/ 623465 w 623465"/>
                <a:gd name="connsiteY1" fmla="*/ 0 h 906608"/>
                <a:gd name="connsiteX2" fmla="*/ 623465 w 623465"/>
                <a:gd name="connsiteY2" fmla="*/ 906608 h 906608"/>
                <a:gd name="connsiteX3" fmla="*/ 0 w 623465"/>
                <a:gd name="connsiteY3" fmla="*/ 891368 h 906608"/>
                <a:gd name="connsiteX4" fmla="*/ 95250 w 623465"/>
                <a:gd name="connsiteY4" fmla="*/ 22860 h 906608"/>
                <a:gd name="connsiteX0" fmla="*/ 95250 w 665375"/>
                <a:gd name="connsiteY0" fmla="*/ 22860 h 891368"/>
                <a:gd name="connsiteX1" fmla="*/ 623465 w 665375"/>
                <a:gd name="connsiteY1" fmla="*/ 0 h 891368"/>
                <a:gd name="connsiteX2" fmla="*/ 665375 w 665375"/>
                <a:gd name="connsiteY2" fmla="*/ 870413 h 891368"/>
                <a:gd name="connsiteX3" fmla="*/ 0 w 665375"/>
                <a:gd name="connsiteY3" fmla="*/ 891368 h 891368"/>
                <a:gd name="connsiteX4" fmla="*/ 95250 w 665375"/>
                <a:gd name="connsiteY4" fmla="*/ 22860 h 891368"/>
                <a:gd name="connsiteX0" fmla="*/ 95250 w 665375"/>
                <a:gd name="connsiteY0" fmla="*/ 22860 h 931894"/>
                <a:gd name="connsiteX1" fmla="*/ 623465 w 665375"/>
                <a:gd name="connsiteY1" fmla="*/ 0 h 931894"/>
                <a:gd name="connsiteX2" fmla="*/ 665375 w 665375"/>
                <a:gd name="connsiteY2" fmla="*/ 870413 h 931894"/>
                <a:gd name="connsiteX3" fmla="*/ 0 w 665375"/>
                <a:gd name="connsiteY3" fmla="*/ 891368 h 931894"/>
                <a:gd name="connsiteX4" fmla="*/ 95250 w 665375"/>
                <a:gd name="connsiteY4" fmla="*/ 22860 h 931894"/>
                <a:gd name="connsiteX0" fmla="*/ 11430 w 581555"/>
                <a:gd name="connsiteY0" fmla="*/ 22860 h 913819"/>
                <a:gd name="connsiteX1" fmla="*/ 539645 w 581555"/>
                <a:gd name="connsiteY1" fmla="*/ 0 h 913819"/>
                <a:gd name="connsiteX2" fmla="*/ 581555 w 581555"/>
                <a:gd name="connsiteY2" fmla="*/ 870413 h 913819"/>
                <a:gd name="connsiteX3" fmla="*/ 0 w 581555"/>
                <a:gd name="connsiteY3" fmla="*/ 806377 h 913819"/>
                <a:gd name="connsiteX4" fmla="*/ 11430 w 581555"/>
                <a:gd name="connsiteY4" fmla="*/ 22860 h 913819"/>
                <a:gd name="connsiteX0" fmla="*/ 13844 w 583969"/>
                <a:gd name="connsiteY0" fmla="*/ 22860 h 913819"/>
                <a:gd name="connsiteX1" fmla="*/ 542059 w 583969"/>
                <a:gd name="connsiteY1" fmla="*/ 0 h 913819"/>
                <a:gd name="connsiteX2" fmla="*/ 583969 w 583969"/>
                <a:gd name="connsiteY2" fmla="*/ 870413 h 913819"/>
                <a:gd name="connsiteX3" fmla="*/ 2414 w 583969"/>
                <a:gd name="connsiteY3" fmla="*/ 806377 h 913819"/>
                <a:gd name="connsiteX4" fmla="*/ 13844 w 583969"/>
                <a:gd name="connsiteY4" fmla="*/ 22860 h 913819"/>
                <a:gd name="connsiteX0" fmla="*/ 13844 w 1471699"/>
                <a:gd name="connsiteY0" fmla="*/ 22860 h 817345"/>
                <a:gd name="connsiteX1" fmla="*/ 542059 w 1471699"/>
                <a:gd name="connsiteY1" fmla="*/ 0 h 817345"/>
                <a:gd name="connsiteX2" fmla="*/ 1471699 w 1471699"/>
                <a:gd name="connsiteY2" fmla="*/ 736856 h 817345"/>
                <a:gd name="connsiteX3" fmla="*/ 2414 w 1471699"/>
                <a:gd name="connsiteY3" fmla="*/ 806377 h 817345"/>
                <a:gd name="connsiteX4" fmla="*/ 13844 w 1471699"/>
                <a:gd name="connsiteY4" fmla="*/ 22860 h 817345"/>
                <a:gd name="connsiteX0" fmla="*/ 13844 w 2157499"/>
                <a:gd name="connsiteY0" fmla="*/ 59284 h 853769"/>
                <a:gd name="connsiteX1" fmla="*/ 2157499 w 2157499"/>
                <a:gd name="connsiteY1" fmla="*/ 0 h 853769"/>
                <a:gd name="connsiteX2" fmla="*/ 1471699 w 2157499"/>
                <a:gd name="connsiteY2" fmla="*/ 773280 h 853769"/>
                <a:gd name="connsiteX3" fmla="*/ 2414 w 2157499"/>
                <a:gd name="connsiteY3" fmla="*/ 842801 h 853769"/>
                <a:gd name="connsiteX4" fmla="*/ 13844 w 2157499"/>
                <a:gd name="connsiteY4" fmla="*/ 59284 h 853769"/>
                <a:gd name="connsiteX0" fmla="*/ 13844 w 3571009"/>
                <a:gd name="connsiteY0" fmla="*/ 217120 h 1011605"/>
                <a:gd name="connsiteX1" fmla="*/ 3571009 w 3571009"/>
                <a:gd name="connsiteY1" fmla="*/ 0 h 1011605"/>
                <a:gd name="connsiteX2" fmla="*/ 1471699 w 3571009"/>
                <a:gd name="connsiteY2" fmla="*/ 931116 h 1011605"/>
                <a:gd name="connsiteX3" fmla="*/ 2414 w 3571009"/>
                <a:gd name="connsiteY3" fmla="*/ 1000637 h 1011605"/>
                <a:gd name="connsiteX4" fmla="*/ 13844 w 3571009"/>
                <a:gd name="connsiteY4" fmla="*/ 217120 h 1011605"/>
                <a:gd name="connsiteX0" fmla="*/ 13844 w 3572040"/>
                <a:gd name="connsiteY0" fmla="*/ 217120 h 1011605"/>
                <a:gd name="connsiteX1" fmla="*/ 3571009 w 3572040"/>
                <a:gd name="connsiteY1" fmla="*/ 0 h 1011605"/>
                <a:gd name="connsiteX2" fmla="*/ 1471699 w 3572040"/>
                <a:gd name="connsiteY2" fmla="*/ 931116 h 1011605"/>
                <a:gd name="connsiteX3" fmla="*/ 2414 w 3572040"/>
                <a:gd name="connsiteY3" fmla="*/ 1000637 h 1011605"/>
                <a:gd name="connsiteX4" fmla="*/ 13844 w 3572040"/>
                <a:gd name="connsiteY4" fmla="*/ 217120 h 1011605"/>
                <a:gd name="connsiteX0" fmla="*/ 13844 w 3896438"/>
                <a:gd name="connsiteY0" fmla="*/ 217120 h 1000636"/>
                <a:gd name="connsiteX1" fmla="*/ 3571009 w 3896438"/>
                <a:gd name="connsiteY1" fmla="*/ 0 h 1000636"/>
                <a:gd name="connsiteX2" fmla="*/ 3576724 w 3896438"/>
                <a:gd name="connsiteY2" fmla="*/ 748997 h 1000636"/>
                <a:gd name="connsiteX3" fmla="*/ 2414 w 3896438"/>
                <a:gd name="connsiteY3" fmla="*/ 1000637 h 1000636"/>
                <a:gd name="connsiteX4" fmla="*/ 13844 w 3896438"/>
                <a:gd name="connsiteY4" fmla="*/ 217120 h 1000636"/>
                <a:gd name="connsiteX0" fmla="*/ 13844 w 3615334"/>
                <a:gd name="connsiteY0" fmla="*/ 217120 h 1000636"/>
                <a:gd name="connsiteX1" fmla="*/ 3571009 w 3615334"/>
                <a:gd name="connsiteY1" fmla="*/ 0 h 1000636"/>
                <a:gd name="connsiteX2" fmla="*/ 3576724 w 3615334"/>
                <a:gd name="connsiteY2" fmla="*/ 748997 h 1000636"/>
                <a:gd name="connsiteX3" fmla="*/ 2414 w 3615334"/>
                <a:gd name="connsiteY3" fmla="*/ 1000637 h 1000636"/>
                <a:gd name="connsiteX4" fmla="*/ 13844 w 3615334"/>
                <a:gd name="connsiteY4" fmla="*/ 217120 h 1000636"/>
                <a:gd name="connsiteX0" fmla="*/ 13844 w 3614205"/>
                <a:gd name="connsiteY0" fmla="*/ 217120 h 1000636"/>
                <a:gd name="connsiteX1" fmla="*/ 3571009 w 3614205"/>
                <a:gd name="connsiteY1" fmla="*/ 0 h 1000636"/>
                <a:gd name="connsiteX2" fmla="*/ 3574819 w 3614205"/>
                <a:gd name="connsiteY2" fmla="*/ 797562 h 1000636"/>
                <a:gd name="connsiteX3" fmla="*/ 2414 w 3614205"/>
                <a:gd name="connsiteY3" fmla="*/ 1000637 h 1000636"/>
                <a:gd name="connsiteX4" fmla="*/ 13844 w 3614205"/>
                <a:gd name="connsiteY4" fmla="*/ 217120 h 1000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4205" h="1000636">
                  <a:moveTo>
                    <a:pt x="13844" y="217120"/>
                  </a:moveTo>
                  <a:lnTo>
                    <a:pt x="3571009" y="0"/>
                  </a:lnTo>
                  <a:cubicBezTo>
                    <a:pt x="3616094" y="468206"/>
                    <a:pt x="3638319" y="499333"/>
                    <a:pt x="3574819" y="797562"/>
                  </a:cubicBezTo>
                  <a:cubicBezTo>
                    <a:pt x="3324452" y="926467"/>
                    <a:pt x="224206" y="993652"/>
                    <a:pt x="2414" y="1000637"/>
                  </a:cubicBezTo>
                  <a:cubicBezTo>
                    <a:pt x="-2666" y="642046"/>
                    <a:pt x="-126" y="519958"/>
                    <a:pt x="13844" y="21712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0" name="Прямоугольник 25">
              <a:extLst>
                <a:ext uri="{FF2B5EF4-FFF2-40B4-BE49-F238E27FC236}">
                  <a16:creationId xmlns:a16="http://schemas.microsoft.com/office/drawing/2014/main" id="{20CD41C2-9956-45EA-873A-C970305D8A93}"/>
                </a:ext>
              </a:extLst>
            </p:cNvPr>
            <p:cNvSpPr/>
            <p:nvPr/>
          </p:nvSpPr>
          <p:spPr>
            <a:xfrm>
              <a:off x="454932" y="4256353"/>
              <a:ext cx="3243103" cy="481144"/>
            </a:xfrm>
            <a:custGeom>
              <a:avLst/>
              <a:gdLst>
                <a:gd name="connsiteX0" fmla="*/ 0 w 541550"/>
                <a:gd name="connsiteY0" fmla="*/ 0 h 906608"/>
                <a:gd name="connsiteX1" fmla="*/ 541550 w 541550"/>
                <a:gd name="connsiteY1" fmla="*/ 0 h 906608"/>
                <a:gd name="connsiteX2" fmla="*/ 541550 w 541550"/>
                <a:gd name="connsiteY2" fmla="*/ 906608 h 906608"/>
                <a:gd name="connsiteX3" fmla="*/ 0 w 541550"/>
                <a:gd name="connsiteY3" fmla="*/ 906608 h 906608"/>
                <a:gd name="connsiteX4" fmla="*/ 0 w 541550"/>
                <a:gd name="connsiteY4" fmla="*/ 0 h 906608"/>
                <a:gd name="connsiteX0" fmla="*/ 81915 w 623465"/>
                <a:gd name="connsiteY0" fmla="*/ 0 h 906608"/>
                <a:gd name="connsiteX1" fmla="*/ 623465 w 623465"/>
                <a:gd name="connsiteY1" fmla="*/ 0 h 906608"/>
                <a:gd name="connsiteX2" fmla="*/ 623465 w 623465"/>
                <a:gd name="connsiteY2" fmla="*/ 906608 h 906608"/>
                <a:gd name="connsiteX3" fmla="*/ 0 w 623465"/>
                <a:gd name="connsiteY3" fmla="*/ 891368 h 906608"/>
                <a:gd name="connsiteX4" fmla="*/ 81915 w 623465"/>
                <a:gd name="connsiteY4" fmla="*/ 0 h 906608"/>
                <a:gd name="connsiteX0" fmla="*/ 81915 w 623465"/>
                <a:gd name="connsiteY0" fmla="*/ 0 h 906608"/>
                <a:gd name="connsiteX1" fmla="*/ 623465 w 623465"/>
                <a:gd name="connsiteY1" fmla="*/ 0 h 906608"/>
                <a:gd name="connsiteX2" fmla="*/ 623465 w 623465"/>
                <a:gd name="connsiteY2" fmla="*/ 906608 h 906608"/>
                <a:gd name="connsiteX3" fmla="*/ 0 w 623465"/>
                <a:gd name="connsiteY3" fmla="*/ 891368 h 906608"/>
                <a:gd name="connsiteX4" fmla="*/ 81915 w 623465"/>
                <a:gd name="connsiteY4" fmla="*/ 0 h 906608"/>
                <a:gd name="connsiteX0" fmla="*/ 108585 w 623465"/>
                <a:gd name="connsiteY0" fmla="*/ 9525 h 906608"/>
                <a:gd name="connsiteX1" fmla="*/ 623465 w 623465"/>
                <a:gd name="connsiteY1" fmla="*/ 0 h 906608"/>
                <a:gd name="connsiteX2" fmla="*/ 623465 w 623465"/>
                <a:gd name="connsiteY2" fmla="*/ 906608 h 906608"/>
                <a:gd name="connsiteX3" fmla="*/ 0 w 623465"/>
                <a:gd name="connsiteY3" fmla="*/ 891368 h 906608"/>
                <a:gd name="connsiteX4" fmla="*/ 108585 w 623465"/>
                <a:gd name="connsiteY4" fmla="*/ 9525 h 906608"/>
                <a:gd name="connsiteX0" fmla="*/ 108585 w 623465"/>
                <a:gd name="connsiteY0" fmla="*/ 9525 h 906608"/>
                <a:gd name="connsiteX1" fmla="*/ 623465 w 623465"/>
                <a:gd name="connsiteY1" fmla="*/ 0 h 906608"/>
                <a:gd name="connsiteX2" fmla="*/ 623465 w 623465"/>
                <a:gd name="connsiteY2" fmla="*/ 906608 h 906608"/>
                <a:gd name="connsiteX3" fmla="*/ 0 w 623465"/>
                <a:gd name="connsiteY3" fmla="*/ 891368 h 906608"/>
                <a:gd name="connsiteX4" fmla="*/ 108585 w 623465"/>
                <a:gd name="connsiteY4" fmla="*/ 9525 h 906608"/>
                <a:gd name="connsiteX0" fmla="*/ 95250 w 623465"/>
                <a:gd name="connsiteY0" fmla="*/ 22860 h 906608"/>
                <a:gd name="connsiteX1" fmla="*/ 623465 w 623465"/>
                <a:gd name="connsiteY1" fmla="*/ 0 h 906608"/>
                <a:gd name="connsiteX2" fmla="*/ 623465 w 623465"/>
                <a:gd name="connsiteY2" fmla="*/ 906608 h 906608"/>
                <a:gd name="connsiteX3" fmla="*/ 0 w 623465"/>
                <a:gd name="connsiteY3" fmla="*/ 891368 h 906608"/>
                <a:gd name="connsiteX4" fmla="*/ 95250 w 623465"/>
                <a:gd name="connsiteY4" fmla="*/ 22860 h 906608"/>
                <a:gd name="connsiteX0" fmla="*/ 95250 w 665375"/>
                <a:gd name="connsiteY0" fmla="*/ 22860 h 891368"/>
                <a:gd name="connsiteX1" fmla="*/ 623465 w 665375"/>
                <a:gd name="connsiteY1" fmla="*/ 0 h 891368"/>
                <a:gd name="connsiteX2" fmla="*/ 665375 w 665375"/>
                <a:gd name="connsiteY2" fmla="*/ 870413 h 891368"/>
                <a:gd name="connsiteX3" fmla="*/ 0 w 665375"/>
                <a:gd name="connsiteY3" fmla="*/ 891368 h 891368"/>
                <a:gd name="connsiteX4" fmla="*/ 95250 w 665375"/>
                <a:gd name="connsiteY4" fmla="*/ 22860 h 891368"/>
                <a:gd name="connsiteX0" fmla="*/ 95250 w 665375"/>
                <a:gd name="connsiteY0" fmla="*/ 22860 h 931894"/>
                <a:gd name="connsiteX1" fmla="*/ 623465 w 665375"/>
                <a:gd name="connsiteY1" fmla="*/ 0 h 931894"/>
                <a:gd name="connsiteX2" fmla="*/ 665375 w 665375"/>
                <a:gd name="connsiteY2" fmla="*/ 870413 h 931894"/>
                <a:gd name="connsiteX3" fmla="*/ 0 w 665375"/>
                <a:gd name="connsiteY3" fmla="*/ 891368 h 931894"/>
                <a:gd name="connsiteX4" fmla="*/ 95250 w 665375"/>
                <a:gd name="connsiteY4" fmla="*/ 22860 h 931894"/>
                <a:gd name="connsiteX0" fmla="*/ 2134 w 572259"/>
                <a:gd name="connsiteY0" fmla="*/ 22860 h 938895"/>
                <a:gd name="connsiteX1" fmla="*/ 530349 w 572259"/>
                <a:gd name="connsiteY1" fmla="*/ 0 h 938895"/>
                <a:gd name="connsiteX2" fmla="*/ 572259 w 572259"/>
                <a:gd name="connsiteY2" fmla="*/ 870413 h 938895"/>
                <a:gd name="connsiteX3" fmla="*/ 19279 w 572259"/>
                <a:gd name="connsiteY3" fmla="*/ 912345 h 938895"/>
                <a:gd name="connsiteX4" fmla="*/ 2134 w 572259"/>
                <a:gd name="connsiteY4" fmla="*/ 22860 h 938895"/>
                <a:gd name="connsiteX0" fmla="*/ 4073 w 574198"/>
                <a:gd name="connsiteY0" fmla="*/ 22860 h 938895"/>
                <a:gd name="connsiteX1" fmla="*/ 532288 w 574198"/>
                <a:gd name="connsiteY1" fmla="*/ 0 h 938895"/>
                <a:gd name="connsiteX2" fmla="*/ 574198 w 574198"/>
                <a:gd name="connsiteY2" fmla="*/ 870413 h 938895"/>
                <a:gd name="connsiteX3" fmla="*/ 21218 w 574198"/>
                <a:gd name="connsiteY3" fmla="*/ 912345 h 938895"/>
                <a:gd name="connsiteX4" fmla="*/ 4073 w 574198"/>
                <a:gd name="connsiteY4" fmla="*/ 22860 h 938895"/>
                <a:gd name="connsiteX0" fmla="*/ 4073 w 682783"/>
                <a:gd name="connsiteY0" fmla="*/ 0 h 916035"/>
                <a:gd name="connsiteX1" fmla="*/ 682783 w 682783"/>
                <a:gd name="connsiteY1" fmla="*/ 82027 h 916035"/>
                <a:gd name="connsiteX2" fmla="*/ 574198 w 682783"/>
                <a:gd name="connsiteY2" fmla="*/ 847553 h 916035"/>
                <a:gd name="connsiteX3" fmla="*/ 21218 w 682783"/>
                <a:gd name="connsiteY3" fmla="*/ 889485 h 916035"/>
                <a:gd name="connsiteX4" fmla="*/ 4073 w 682783"/>
                <a:gd name="connsiteY4" fmla="*/ 0 h 916035"/>
                <a:gd name="connsiteX0" fmla="*/ 4073 w 682783"/>
                <a:gd name="connsiteY0" fmla="*/ 0 h 1084427"/>
                <a:gd name="connsiteX1" fmla="*/ 682783 w 682783"/>
                <a:gd name="connsiteY1" fmla="*/ 82027 h 1084427"/>
                <a:gd name="connsiteX2" fmla="*/ 680878 w 682783"/>
                <a:gd name="connsiteY2" fmla="*/ 1052083 h 1084427"/>
                <a:gd name="connsiteX3" fmla="*/ 21218 w 682783"/>
                <a:gd name="connsiteY3" fmla="*/ 889485 h 1084427"/>
                <a:gd name="connsiteX4" fmla="*/ 4073 w 682783"/>
                <a:gd name="connsiteY4" fmla="*/ 0 h 1084427"/>
                <a:gd name="connsiteX0" fmla="*/ 4073 w 682783"/>
                <a:gd name="connsiteY0" fmla="*/ 0 h 1084427"/>
                <a:gd name="connsiteX1" fmla="*/ 682783 w 682783"/>
                <a:gd name="connsiteY1" fmla="*/ 82027 h 1084427"/>
                <a:gd name="connsiteX2" fmla="*/ 680878 w 682783"/>
                <a:gd name="connsiteY2" fmla="*/ 1052083 h 1084427"/>
                <a:gd name="connsiteX3" fmla="*/ 21218 w 682783"/>
                <a:gd name="connsiteY3" fmla="*/ 889485 h 1084427"/>
                <a:gd name="connsiteX4" fmla="*/ 4073 w 682783"/>
                <a:gd name="connsiteY4" fmla="*/ 0 h 1084427"/>
                <a:gd name="connsiteX0" fmla="*/ 4073 w 1991518"/>
                <a:gd name="connsiteY0" fmla="*/ 0 h 1009484"/>
                <a:gd name="connsiteX1" fmla="*/ 682783 w 1991518"/>
                <a:gd name="connsiteY1" fmla="*/ 82027 h 1009484"/>
                <a:gd name="connsiteX2" fmla="*/ 1991518 w 1991518"/>
                <a:gd name="connsiteY2" fmla="*/ 968173 h 1009484"/>
                <a:gd name="connsiteX3" fmla="*/ 21218 w 1991518"/>
                <a:gd name="connsiteY3" fmla="*/ 889485 h 1009484"/>
                <a:gd name="connsiteX4" fmla="*/ 4073 w 1991518"/>
                <a:gd name="connsiteY4" fmla="*/ 0 h 1009484"/>
                <a:gd name="connsiteX0" fmla="*/ 4073 w 1983898"/>
                <a:gd name="connsiteY0" fmla="*/ 0 h 1197348"/>
                <a:gd name="connsiteX1" fmla="*/ 682783 w 1983898"/>
                <a:gd name="connsiteY1" fmla="*/ 82027 h 1197348"/>
                <a:gd name="connsiteX2" fmla="*/ 1983898 w 1983898"/>
                <a:gd name="connsiteY2" fmla="*/ 1172704 h 1197348"/>
                <a:gd name="connsiteX3" fmla="*/ 21218 w 1983898"/>
                <a:gd name="connsiteY3" fmla="*/ 889485 h 1197348"/>
                <a:gd name="connsiteX4" fmla="*/ 4073 w 1983898"/>
                <a:gd name="connsiteY4" fmla="*/ 0 h 1197348"/>
                <a:gd name="connsiteX0" fmla="*/ 4073 w 1983898"/>
                <a:gd name="connsiteY0" fmla="*/ 0 h 1207242"/>
                <a:gd name="connsiteX1" fmla="*/ 682783 w 1983898"/>
                <a:gd name="connsiteY1" fmla="*/ 82027 h 1207242"/>
                <a:gd name="connsiteX2" fmla="*/ 1983898 w 1983898"/>
                <a:gd name="connsiteY2" fmla="*/ 1172704 h 1207242"/>
                <a:gd name="connsiteX3" fmla="*/ 21218 w 1983898"/>
                <a:gd name="connsiteY3" fmla="*/ 889485 h 1207242"/>
                <a:gd name="connsiteX4" fmla="*/ 4073 w 1983898"/>
                <a:gd name="connsiteY4" fmla="*/ 0 h 1207242"/>
                <a:gd name="connsiteX0" fmla="*/ 4073 w 2010568"/>
                <a:gd name="connsiteY0" fmla="*/ 0 h 1207242"/>
                <a:gd name="connsiteX1" fmla="*/ 2010568 w 2010568"/>
                <a:gd name="connsiteY1" fmla="*/ 108249 h 1207242"/>
                <a:gd name="connsiteX2" fmla="*/ 1983898 w 2010568"/>
                <a:gd name="connsiteY2" fmla="*/ 1172704 h 1207242"/>
                <a:gd name="connsiteX3" fmla="*/ 21218 w 2010568"/>
                <a:gd name="connsiteY3" fmla="*/ 889485 h 1207242"/>
                <a:gd name="connsiteX4" fmla="*/ 4073 w 2010568"/>
                <a:gd name="connsiteY4" fmla="*/ 0 h 1207242"/>
                <a:gd name="connsiteX0" fmla="*/ 4073 w 3262153"/>
                <a:gd name="connsiteY0" fmla="*/ 0 h 1105565"/>
                <a:gd name="connsiteX1" fmla="*/ 2010568 w 3262153"/>
                <a:gd name="connsiteY1" fmla="*/ 108249 h 1105565"/>
                <a:gd name="connsiteX2" fmla="*/ 3262153 w 3262153"/>
                <a:gd name="connsiteY2" fmla="*/ 1062572 h 1105565"/>
                <a:gd name="connsiteX3" fmla="*/ 21218 w 3262153"/>
                <a:gd name="connsiteY3" fmla="*/ 889485 h 1105565"/>
                <a:gd name="connsiteX4" fmla="*/ 4073 w 3262153"/>
                <a:gd name="connsiteY4" fmla="*/ 0 h 1105565"/>
                <a:gd name="connsiteX0" fmla="*/ 4073 w 3262153"/>
                <a:gd name="connsiteY0" fmla="*/ 64815 h 1170380"/>
                <a:gd name="connsiteX1" fmla="*/ 3243103 w 3262153"/>
                <a:gd name="connsiteY1" fmla="*/ 0 h 1170380"/>
                <a:gd name="connsiteX2" fmla="*/ 3262153 w 3262153"/>
                <a:gd name="connsiteY2" fmla="*/ 1127387 h 1170380"/>
                <a:gd name="connsiteX3" fmla="*/ 21218 w 3262153"/>
                <a:gd name="connsiteY3" fmla="*/ 954300 h 1170380"/>
                <a:gd name="connsiteX4" fmla="*/ 4073 w 3262153"/>
                <a:gd name="connsiteY4" fmla="*/ 64815 h 1170380"/>
                <a:gd name="connsiteX0" fmla="*/ 4073 w 3243103"/>
                <a:gd name="connsiteY0" fmla="*/ 64815 h 1184662"/>
                <a:gd name="connsiteX1" fmla="*/ 3243103 w 3243103"/>
                <a:gd name="connsiteY1" fmla="*/ 0 h 1184662"/>
                <a:gd name="connsiteX2" fmla="*/ 3241198 w 3243103"/>
                <a:gd name="connsiteY2" fmla="*/ 1143120 h 1184662"/>
                <a:gd name="connsiteX3" fmla="*/ 21218 w 3243103"/>
                <a:gd name="connsiteY3" fmla="*/ 954300 h 1184662"/>
                <a:gd name="connsiteX4" fmla="*/ 4073 w 3243103"/>
                <a:gd name="connsiteY4" fmla="*/ 64815 h 1184662"/>
                <a:gd name="connsiteX0" fmla="*/ 4073 w 3243103"/>
                <a:gd name="connsiteY0" fmla="*/ 64815 h 1324564"/>
                <a:gd name="connsiteX1" fmla="*/ 3243103 w 3243103"/>
                <a:gd name="connsiteY1" fmla="*/ 0 h 1324564"/>
                <a:gd name="connsiteX2" fmla="*/ 3241198 w 3243103"/>
                <a:gd name="connsiteY2" fmla="*/ 1143120 h 1324564"/>
                <a:gd name="connsiteX3" fmla="*/ 21218 w 3243103"/>
                <a:gd name="connsiteY3" fmla="*/ 954300 h 1324564"/>
                <a:gd name="connsiteX4" fmla="*/ 4073 w 3243103"/>
                <a:gd name="connsiteY4" fmla="*/ 64815 h 132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43103" h="1324564">
                  <a:moveTo>
                    <a:pt x="4073" y="64815"/>
                  </a:moveTo>
                  <a:lnTo>
                    <a:pt x="3243103" y="0"/>
                  </a:lnTo>
                  <a:cubicBezTo>
                    <a:pt x="3242468" y="323352"/>
                    <a:pt x="3238023" y="762079"/>
                    <a:pt x="3241198" y="1143120"/>
                  </a:cubicBezTo>
                  <a:cubicBezTo>
                    <a:pt x="836276" y="1644377"/>
                    <a:pt x="243010" y="947315"/>
                    <a:pt x="21218" y="954300"/>
                  </a:cubicBezTo>
                  <a:cubicBezTo>
                    <a:pt x="16138" y="500519"/>
                    <a:pt x="-9897" y="367653"/>
                    <a:pt x="4073" y="64815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1" name="Прямоугольник 2">
              <a:extLst>
                <a:ext uri="{FF2B5EF4-FFF2-40B4-BE49-F238E27FC236}">
                  <a16:creationId xmlns:a16="http://schemas.microsoft.com/office/drawing/2014/main" id="{03837BCF-6EF5-42A7-A4E0-E42E15098266}"/>
                </a:ext>
              </a:extLst>
            </p:cNvPr>
            <p:cNvSpPr/>
            <p:nvPr/>
          </p:nvSpPr>
          <p:spPr>
            <a:xfrm>
              <a:off x="1137476" y="3417487"/>
              <a:ext cx="1137094" cy="923421"/>
            </a:xfrm>
            <a:custGeom>
              <a:avLst/>
              <a:gdLst>
                <a:gd name="connsiteX0" fmla="*/ 0 w 167143"/>
                <a:gd name="connsiteY0" fmla="*/ 0 h 891036"/>
                <a:gd name="connsiteX1" fmla="*/ 167143 w 167143"/>
                <a:gd name="connsiteY1" fmla="*/ 0 h 891036"/>
                <a:gd name="connsiteX2" fmla="*/ 167143 w 167143"/>
                <a:gd name="connsiteY2" fmla="*/ 891036 h 891036"/>
                <a:gd name="connsiteX3" fmla="*/ 0 w 167143"/>
                <a:gd name="connsiteY3" fmla="*/ 891036 h 891036"/>
                <a:gd name="connsiteX4" fmla="*/ 0 w 167143"/>
                <a:gd name="connsiteY4" fmla="*/ 0 h 891036"/>
                <a:gd name="connsiteX0" fmla="*/ 0 w 212863"/>
                <a:gd name="connsiteY0" fmla="*/ 0 h 906276"/>
                <a:gd name="connsiteX1" fmla="*/ 167143 w 212863"/>
                <a:gd name="connsiteY1" fmla="*/ 0 h 906276"/>
                <a:gd name="connsiteX2" fmla="*/ 212863 w 212863"/>
                <a:gd name="connsiteY2" fmla="*/ 906276 h 906276"/>
                <a:gd name="connsiteX3" fmla="*/ 0 w 212863"/>
                <a:gd name="connsiteY3" fmla="*/ 891036 h 906276"/>
                <a:gd name="connsiteX4" fmla="*/ 0 w 212863"/>
                <a:gd name="connsiteY4" fmla="*/ 0 h 906276"/>
                <a:gd name="connsiteX0" fmla="*/ 0 w 212863"/>
                <a:gd name="connsiteY0" fmla="*/ 0 h 900561"/>
                <a:gd name="connsiteX1" fmla="*/ 167143 w 212863"/>
                <a:gd name="connsiteY1" fmla="*/ 0 h 900561"/>
                <a:gd name="connsiteX2" fmla="*/ 212863 w 212863"/>
                <a:gd name="connsiteY2" fmla="*/ 900561 h 900561"/>
                <a:gd name="connsiteX3" fmla="*/ 0 w 212863"/>
                <a:gd name="connsiteY3" fmla="*/ 891036 h 900561"/>
                <a:gd name="connsiteX4" fmla="*/ 0 w 212863"/>
                <a:gd name="connsiteY4" fmla="*/ 0 h 900561"/>
                <a:gd name="connsiteX0" fmla="*/ 0 w 212863"/>
                <a:gd name="connsiteY0" fmla="*/ 22860 h 923421"/>
                <a:gd name="connsiteX1" fmla="*/ 207084 w 212863"/>
                <a:gd name="connsiteY1" fmla="*/ 0 h 923421"/>
                <a:gd name="connsiteX2" fmla="*/ 212863 w 212863"/>
                <a:gd name="connsiteY2" fmla="*/ 923421 h 923421"/>
                <a:gd name="connsiteX3" fmla="*/ 0 w 212863"/>
                <a:gd name="connsiteY3" fmla="*/ 913896 h 923421"/>
                <a:gd name="connsiteX4" fmla="*/ 0 w 212863"/>
                <a:gd name="connsiteY4" fmla="*/ 22860 h 923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2863" h="923421">
                  <a:moveTo>
                    <a:pt x="0" y="22860"/>
                  </a:moveTo>
                  <a:lnTo>
                    <a:pt x="207084" y="0"/>
                  </a:lnTo>
                  <a:cubicBezTo>
                    <a:pt x="209010" y="307807"/>
                    <a:pt x="210937" y="615614"/>
                    <a:pt x="212863" y="923421"/>
                  </a:cubicBezTo>
                  <a:lnTo>
                    <a:pt x="0" y="913896"/>
                  </a:lnTo>
                  <a:lnTo>
                    <a:pt x="0" y="2286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2" name="Прямоугольник 2">
              <a:extLst>
                <a:ext uri="{FF2B5EF4-FFF2-40B4-BE49-F238E27FC236}">
                  <a16:creationId xmlns:a16="http://schemas.microsoft.com/office/drawing/2014/main" id="{28BEFD06-EFBB-4277-BA0C-8789E24F73EF}"/>
                </a:ext>
              </a:extLst>
            </p:cNvPr>
            <p:cNvSpPr/>
            <p:nvPr/>
          </p:nvSpPr>
          <p:spPr>
            <a:xfrm>
              <a:off x="1452298" y="3148846"/>
              <a:ext cx="302459" cy="278249"/>
            </a:xfrm>
            <a:custGeom>
              <a:avLst/>
              <a:gdLst>
                <a:gd name="connsiteX0" fmla="*/ 0 w 167143"/>
                <a:gd name="connsiteY0" fmla="*/ 0 h 891036"/>
                <a:gd name="connsiteX1" fmla="*/ 167143 w 167143"/>
                <a:gd name="connsiteY1" fmla="*/ 0 h 891036"/>
                <a:gd name="connsiteX2" fmla="*/ 167143 w 167143"/>
                <a:gd name="connsiteY2" fmla="*/ 891036 h 891036"/>
                <a:gd name="connsiteX3" fmla="*/ 0 w 167143"/>
                <a:gd name="connsiteY3" fmla="*/ 891036 h 891036"/>
                <a:gd name="connsiteX4" fmla="*/ 0 w 167143"/>
                <a:gd name="connsiteY4" fmla="*/ 0 h 891036"/>
                <a:gd name="connsiteX0" fmla="*/ 0 w 212863"/>
                <a:gd name="connsiteY0" fmla="*/ 0 h 906276"/>
                <a:gd name="connsiteX1" fmla="*/ 167143 w 212863"/>
                <a:gd name="connsiteY1" fmla="*/ 0 h 906276"/>
                <a:gd name="connsiteX2" fmla="*/ 212863 w 212863"/>
                <a:gd name="connsiteY2" fmla="*/ 906276 h 906276"/>
                <a:gd name="connsiteX3" fmla="*/ 0 w 212863"/>
                <a:gd name="connsiteY3" fmla="*/ 891036 h 906276"/>
                <a:gd name="connsiteX4" fmla="*/ 0 w 212863"/>
                <a:gd name="connsiteY4" fmla="*/ 0 h 906276"/>
                <a:gd name="connsiteX0" fmla="*/ 0 w 212863"/>
                <a:gd name="connsiteY0" fmla="*/ 0 h 900561"/>
                <a:gd name="connsiteX1" fmla="*/ 167143 w 212863"/>
                <a:gd name="connsiteY1" fmla="*/ 0 h 900561"/>
                <a:gd name="connsiteX2" fmla="*/ 212863 w 212863"/>
                <a:gd name="connsiteY2" fmla="*/ 900561 h 900561"/>
                <a:gd name="connsiteX3" fmla="*/ 0 w 212863"/>
                <a:gd name="connsiteY3" fmla="*/ 891036 h 900561"/>
                <a:gd name="connsiteX4" fmla="*/ 0 w 212863"/>
                <a:gd name="connsiteY4" fmla="*/ 0 h 900561"/>
                <a:gd name="connsiteX0" fmla="*/ 0 w 212863"/>
                <a:gd name="connsiteY0" fmla="*/ 22860 h 923421"/>
                <a:gd name="connsiteX1" fmla="*/ 207084 w 212863"/>
                <a:gd name="connsiteY1" fmla="*/ 0 h 923421"/>
                <a:gd name="connsiteX2" fmla="*/ 212863 w 212863"/>
                <a:gd name="connsiteY2" fmla="*/ 923421 h 923421"/>
                <a:gd name="connsiteX3" fmla="*/ 0 w 212863"/>
                <a:gd name="connsiteY3" fmla="*/ 913896 h 923421"/>
                <a:gd name="connsiteX4" fmla="*/ 0 w 212863"/>
                <a:gd name="connsiteY4" fmla="*/ 22860 h 923421"/>
                <a:gd name="connsiteX0" fmla="*/ 0 w 214892"/>
                <a:gd name="connsiteY0" fmla="*/ 155551 h 923421"/>
                <a:gd name="connsiteX1" fmla="*/ 209113 w 214892"/>
                <a:gd name="connsiteY1" fmla="*/ 0 h 923421"/>
                <a:gd name="connsiteX2" fmla="*/ 214892 w 214892"/>
                <a:gd name="connsiteY2" fmla="*/ 923421 h 923421"/>
                <a:gd name="connsiteX3" fmla="*/ 2029 w 214892"/>
                <a:gd name="connsiteY3" fmla="*/ 913896 h 923421"/>
                <a:gd name="connsiteX4" fmla="*/ 0 w 214892"/>
                <a:gd name="connsiteY4" fmla="*/ 155551 h 923421"/>
                <a:gd name="connsiteX0" fmla="*/ 0 w 214892"/>
                <a:gd name="connsiteY0" fmla="*/ 80552 h 848422"/>
                <a:gd name="connsiteX1" fmla="*/ 160407 w 214892"/>
                <a:gd name="connsiteY1" fmla="*/ 0 h 848422"/>
                <a:gd name="connsiteX2" fmla="*/ 214892 w 214892"/>
                <a:gd name="connsiteY2" fmla="*/ 848422 h 848422"/>
                <a:gd name="connsiteX3" fmla="*/ 2029 w 214892"/>
                <a:gd name="connsiteY3" fmla="*/ 838897 h 848422"/>
                <a:gd name="connsiteX4" fmla="*/ 0 w 214892"/>
                <a:gd name="connsiteY4" fmla="*/ 80552 h 848422"/>
                <a:gd name="connsiteX0" fmla="*/ 0 w 312303"/>
                <a:gd name="connsiteY0" fmla="*/ 80552 h 842653"/>
                <a:gd name="connsiteX1" fmla="*/ 160407 w 312303"/>
                <a:gd name="connsiteY1" fmla="*/ 0 h 842653"/>
                <a:gd name="connsiteX2" fmla="*/ 312303 w 312303"/>
                <a:gd name="connsiteY2" fmla="*/ 842653 h 842653"/>
                <a:gd name="connsiteX3" fmla="*/ 2029 w 312303"/>
                <a:gd name="connsiteY3" fmla="*/ 838897 h 842653"/>
                <a:gd name="connsiteX4" fmla="*/ 0 w 312303"/>
                <a:gd name="connsiteY4" fmla="*/ 80552 h 842653"/>
                <a:gd name="connsiteX0" fmla="*/ 0 w 322209"/>
                <a:gd name="connsiteY0" fmla="*/ 80552 h 842653"/>
                <a:gd name="connsiteX1" fmla="*/ 160407 w 322209"/>
                <a:gd name="connsiteY1" fmla="*/ 0 h 842653"/>
                <a:gd name="connsiteX2" fmla="*/ 312303 w 322209"/>
                <a:gd name="connsiteY2" fmla="*/ 842653 h 842653"/>
                <a:gd name="connsiteX3" fmla="*/ 2029 w 322209"/>
                <a:gd name="connsiteY3" fmla="*/ 838897 h 842653"/>
                <a:gd name="connsiteX4" fmla="*/ 0 w 322209"/>
                <a:gd name="connsiteY4" fmla="*/ 80552 h 84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2209" h="842653">
                  <a:moveTo>
                    <a:pt x="0" y="80552"/>
                  </a:moveTo>
                  <a:lnTo>
                    <a:pt x="160407" y="0"/>
                  </a:lnTo>
                  <a:cubicBezTo>
                    <a:pt x="162333" y="307807"/>
                    <a:pt x="369229" y="223312"/>
                    <a:pt x="312303" y="842653"/>
                  </a:cubicBezTo>
                  <a:lnTo>
                    <a:pt x="2029" y="838897"/>
                  </a:lnTo>
                  <a:cubicBezTo>
                    <a:pt x="1353" y="586115"/>
                    <a:pt x="676" y="333334"/>
                    <a:pt x="0" y="80552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3" name="Прямоугольник 2">
              <a:extLst>
                <a:ext uri="{FF2B5EF4-FFF2-40B4-BE49-F238E27FC236}">
                  <a16:creationId xmlns:a16="http://schemas.microsoft.com/office/drawing/2014/main" id="{DC84CB64-8890-40D1-9548-3F23DD8DB543}"/>
                </a:ext>
              </a:extLst>
            </p:cNvPr>
            <p:cNvSpPr/>
            <p:nvPr/>
          </p:nvSpPr>
          <p:spPr>
            <a:xfrm>
              <a:off x="1836863" y="3148846"/>
              <a:ext cx="276228" cy="277009"/>
            </a:xfrm>
            <a:custGeom>
              <a:avLst/>
              <a:gdLst>
                <a:gd name="connsiteX0" fmla="*/ 0 w 167143"/>
                <a:gd name="connsiteY0" fmla="*/ 0 h 891036"/>
                <a:gd name="connsiteX1" fmla="*/ 167143 w 167143"/>
                <a:gd name="connsiteY1" fmla="*/ 0 h 891036"/>
                <a:gd name="connsiteX2" fmla="*/ 167143 w 167143"/>
                <a:gd name="connsiteY2" fmla="*/ 891036 h 891036"/>
                <a:gd name="connsiteX3" fmla="*/ 0 w 167143"/>
                <a:gd name="connsiteY3" fmla="*/ 891036 h 891036"/>
                <a:gd name="connsiteX4" fmla="*/ 0 w 167143"/>
                <a:gd name="connsiteY4" fmla="*/ 0 h 891036"/>
                <a:gd name="connsiteX0" fmla="*/ 0 w 212863"/>
                <a:gd name="connsiteY0" fmla="*/ 0 h 906276"/>
                <a:gd name="connsiteX1" fmla="*/ 167143 w 212863"/>
                <a:gd name="connsiteY1" fmla="*/ 0 h 906276"/>
                <a:gd name="connsiteX2" fmla="*/ 212863 w 212863"/>
                <a:gd name="connsiteY2" fmla="*/ 906276 h 906276"/>
                <a:gd name="connsiteX3" fmla="*/ 0 w 212863"/>
                <a:gd name="connsiteY3" fmla="*/ 891036 h 906276"/>
                <a:gd name="connsiteX4" fmla="*/ 0 w 212863"/>
                <a:gd name="connsiteY4" fmla="*/ 0 h 906276"/>
                <a:gd name="connsiteX0" fmla="*/ 0 w 212863"/>
                <a:gd name="connsiteY0" fmla="*/ 0 h 900561"/>
                <a:gd name="connsiteX1" fmla="*/ 167143 w 212863"/>
                <a:gd name="connsiteY1" fmla="*/ 0 h 900561"/>
                <a:gd name="connsiteX2" fmla="*/ 212863 w 212863"/>
                <a:gd name="connsiteY2" fmla="*/ 900561 h 900561"/>
                <a:gd name="connsiteX3" fmla="*/ 0 w 212863"/>
                <a:gd name="connsiteY3" fmla="*/ 891036 h 900561"/>
                <a:gd name="connsiteX4" fmla="*/ 0 w 212863"/>
                <a:gd name="connsiteY4" fmla="*/ 0 h 900561"/>
                <a:gd name="connsiteX0" fmla="*/ 0 w 212863"/>
                <a:gd name="connsiteY0" fmla="*/ 22860 h 923421"/>
                <a:gd name="connsiteX1" fmla="*/ 207084 w 212863"/>
                <a:gd name="connsiteY1" fmla="*/ 0 h 923421"/>
                <a:gd name="connsiteX2" fmla="*/ 212863 w 212863"/>
                <a:gd name="connsiteY2" fmla="*/ 923421 h 923421"/>
                <a:gd name="connsiteX3" fmla="*/ 0 w 212863"/>
                <a:gd name="connsiteY3" fmla="*/ 913896 h 923421"/>
                <a:gd name="connsiteX4" fmla="*/ 0 w 212863"/>
                <a:gd name="connsiteY4" fmla="*/ 22860 h 923421"/>
                <a:gd name="connsiteX0" fmla="*/ 0 w 214892"/>
                <a:gd name="connsiteY0" fmla="*/ 155551 h 923421"/>
                <a:gd name="connsiteX1" fmla="*/ 209113 w 214892"/>
                <a:gd name="connsiteY1" fmla="*/ 0 h 923421"/>
                <a:gd name="connsiteX2" fmla="*/ 214892 w 214892"/>
                <a:gd name="connsiteY2" fmla="*/ 923421 h 923421"/>
                <a:gd name="connsiteX3" fmla="*/ 2029 w 214892"/>
                <a:gd name="connsiteY3" fmla="*/ 913896 h 923421"/>
                <a:gd name="connsiteX4" fmla="*/ 0 w 214892"/>
                <a:gd name="connsiteY4" fmla="*/ 155551 h 923421"/>
                <a:gd name="connsiteX0" fmla="*/ 0 w 214892"/>
                <a:gd name="connsiteY0" fmla="*/ 80552 h 848422"/>
                <a:gd name="connsiteX1" fmla="*/ 160407 w 214892"/>
                <a:gd name="connsiteY1" fmla="*/ 0 h 848422"/>
                <a:gd name="connsiteX2" fmla="*/ 214892 w 214892"/>
                <a:gd name="connsiteY2" fmla="*/ 848422 h 848422"/>
                <a:gd name="connsiteX3" fmla="*/ 2029 w 214892"/>
                <a:gd name="connsiteY3" fmla="*/ 838897 h 848422"/>
                <a:gd name="connsiteX4" fmla="*/ 0 w 214892"/>
                <a:gd name="connsiteY4" fmla="*/ 80552 h 848422"/>
                <a:gd name="connsiteX0" fmla="*/ 0 w 312303"/>
                <a:gd name="connsiteY0" fmla="*/ 80552 h 842653"/>
                <a:gd name="connsiteX1" fmla="*/ 160407 w 312303"/>
                <a:gd name="connsiteY1" fmla="*/ 0 h 842653"/>
                <a:gd name="connsiteX2" fmla="*/ 312303 w 312303"/>
                <a:gd name="connsiteY2" fmla="*/ 842653 h 842653"/>
                <a:gd name="connsiteX3" fmla="*/ 2029 w 312303"/>
                <a:gd name="connsiteY3" fmla="*/ 838897 h 842653"/>
                <a:gd name="connsiteX4" fmla="*/ 0 w 312303"/>
                <a:gd name="connsiteY4" fmla="*/ 80552 h 842653"/>
                <a:gd name="connsiteX0" fmla="*/ 0 w 322209"/>
                <a:gd name="connsiteY0" fmla="*/ 80552 h 842653"/>
                <a:gd name="connsiteX1" fmla="*/ 160407 w 322209"/>
                <a:gd name="connsiteY1" fmla="*/ 0 h 842653"/>
                <a:gd name="connsiteX2" fmla="*/ 312303 w 322209"/>
                <a:gd name="connsiteY2" fmla="*/ 842653 h 842653"/>
                <a:gd name="connsiteX3" fmla="*/ 2029 w 322209"/>
                <a:gd name="connsiteY3" fmla="*/ 838897 h 842653"/>
                <a:gd name="connsiteX4" fmla="*/ 0 w 322209"/>
                <a:gd name="connsiteY4" fmla="*/ 80552 h 842653"/>
                <a:gd name="connsiteX0" fmla="*/ 0 w 302806"/>
                <a:gd name="connsiteY0" fmla="*/ 80552 h 838898"/>
                <a:gd name="connsiteX1" fmla="*/ 160407 w 302806"/>
                <a:gd name="connsiteY1" fmla="*/ 0 h 838898"/>
                <a:gd name="connsiteX2" fmla="*/ 292009 w 302806"/>
                <a:gd name="connsiteY2" fmla="*/ 836884 h 838898"/>
                <a:gd name="connsiteX3" fmla="*/ 2029 w 302806"/>
                <a:gd name="connsiteY3" fmla="*/ 838897 h 838898"/>
                <a:gd name="connsiteX4" fmla="*/ 0 w 302806"/>
                <a:gd name="connsiteY4" fmla="*/ 80552 h 838898"/>
                <a:gd name="connsiteX0" fmla="*/ 0 w 292761"/>
                <a:gd name="connsiteY0" fmla="*/ 80552 h 838898"/>
                <a:gd name="connsiteX1" fmla="*/ 160407 w 292761"/>
                <a:gd name="connsiteY1" fmla="*/ 0 h 838898"/>
                <a:gd name="connsiteX2" fmla="*/ 292009 w 292761"/>
                <a:gd name="connsiteY2" fmla="*/ 836884 h 838898"/>
                <a:gd name="connsiteX3" fmla="*/ 2029 w 292761"/>
                <a:gd name="connsiteY3" fmla="*/ 838897 h 838898"/>
                <a:gd name="connsiteX4" fmla="*/ 0 w 292761"/>
                <a:gd name="connsiteY4" fmla="*/ 80552 h 838898"/>
                <a:gd name="connsiteX0" fmla="*/ 0 w 292009"/>
                <a:gd name="connsiteY0" fmla="*/ 80552 h 838898"/>
                <a:gd name="connsiteX1" fmla="*/ 160407 w 292009"/>
                <a:gd name="connsiteY1" fmla="*/ 0 h 838898"/>
                <a:gd name="connsiteX2" fmla="*/ 292009 w 292009"/>
                <a:gd name="connsiteY2" fmla="*/ 836884 h 838898"/>
                <a:gd name="connsiteX3" fmla="*/ 2029 w 292009"/>
                <a:gd name="connsiteY3" fmla="*/ 838897 h 838898"/>
                <a:gd name="connsiteX4" fmla="*/ 0 w 292009"/>
                <a:gd name="connsiteY4" fmla="*/ 80552 h 838898"/>
                <a:gd name="connsiteX0" fmla="*/ 0 w 294265"/>
                <a:gd name="connsiteY0" fmla="*/ 80552 h 838898"/>
                <a:gd name="connsiteX1" fmla="*/ 160407 w 294265"/>
                <a:gd name="connsiteY1" fmla="*/ 0 h 838898"/>
                <a:gd name="connsiteX2" fmla="*/ 292009 w 294265"/>
                <a:gd name="connsiteY2" fmla="*/ 836884 h 838898"/>
                <a:gd name="connsiteX3" fmla="*/ 2029 w 294265"/>
                <a:gd name="connsiteY3" fmla="*/ 838897 h 838898"/>
                <a:gd name="connsiteX4" fmla="*/ 0 w 294265"/>
                <a:gd name="connsiteY4" fmla="*/ 80552 h 838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265" h="838898">
                  <a:moveTo>
                    <a:pt x="0" y="80552"/>
                  </a:moveTo>
                  <a:lnTo>
                    <a:pt x="160407" y="0"/>
                  </a:lnTo>
                  <a:cubicBezTo>
                    <a:pt x="162333" y="307807"/>
                    <a:pt x="314435" y="384848"/>
                    <a:pt x="292009" y="836884"/>
                  </a:cubicBezTo>
                  <a:lnTo>
                    <a:pt x="2029" y="838897"/>
                  </a:lnTo>
                  <a:cubicBezTo>
                    <a:pt x="1353" y="586115"/>
                    <a:pt x="676" y="333334"/>
                    <a:pt x="0" y="80552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4" name="Прямоугольник 2">
              <a:extLst>
                <a:ext uri="{FF2B5EF4-FFF2-40B4-BE49-F238E27FC236}">
                  <a16:creationId xmlns:a16="http://schemas.microsoft.com/office/drawing/2014/main" id="{508F54C2-66FB-4B2A-A881-2517CFFCE6A3}"/>
                </a:ext>
              </a:extLst>
            </p:cNvPr>
            <p:cNvSpPr/>
            <p:nvPr/>
          </p:nvSpPr>
          <p:spPr>
            <a:xfrm>
              <a:off x="2427097" y="2967206"/>
              <a:ext cx="291756" cy="1373702"/>
            </a:xfrm>
            <a:custGeom>
              <a:avLst/>
              <a:gdLst>
                <a:gd name="connsiteX0" fmla="*/ 0 w 167143"/>
                <a:gd name="connsiteY0" fmla="*/ 0 h 891036"/>
                <a:gd name="connsiteX1" fmla="*/ 167143 w 167143"/>
                <a:gd name="connsiteY1" fmla="*/ 0 h 891036"/>
                <a:gd name="connsiteX2" fmla="*/ 167143 w 167143"/>
                <a:gd name="connsiteY2" fmla="*/ 891036 h 891036"/>
                <a:gd name="connsiteX3" fmla="*/ 0 w 167143"/>
                <a:gd name="connsiteY3" fmla="*/ 891036 h 891036"/>
                <a:gd name="connsiteX4" fmla="*/ 0 w 167143"/>
                <a:gd name="connsiteY4" fmla="*/ 0 h 891036"/>
                <a:gd name="connsiteX0" fmla="*/ 0 w 212863"/>
                <a:gd name="connsiteY0" fmla="*/ 0 h 906276"/>
                <a:gd name="connsiteX1" fmla="*/ 167143 w 212863"/>
                <a:gd name="connsiteY1" fmla="*/ 0 h 906276"/>
                <a:gd name="connsiteX2" fmla="*/ 212863 w 212863"/>
                <a:gd name="connsiteY2" fmla="*/ 906276 h 906276"/>
                <a:gd name="connsiteX3" fmla="*/ 0 w 212863"/>
                <a:gd name="connsiteY3" fmla="*/ 891036 h 906276"/>
                <a:gd name="connsiteX4" fmla="*/ 0 w 212863"/>
                <a:gd name="connsiteY4" fmla="*/ 0 h 906276"/>
                <a:gd name="connsiteX0" fmla="*/ 0 w 212863"/>
                <a:gd name="connsiteY0" fmla="*/ 0 h 900561"/>
                <a:gd name="connsiteX1" fmla="*/ 167143 w 212863"/>
                <a:gd name="connsiteY1" fmla="*/ 0 h 900561"/>
                <a:gd name="connsiteX2" fmla="*/ 212863 w 212863"/>
                <a:gd name="connsiteY2" fmla="*/ 900561 h 900561"/>
                <a:gd name="connsiteX3" fmla="*/ 0 w 212863"/>
                <a:gd name="connsiteY3" fmla="*/ 891036 h 900561"/>
                <a:gd name="connsiteX4" fmla="*/ 0 w 212863"/>
                <a:gd name="connsiteY4" fmla="*/ 0 h 900561"/>
                <a:gd name="connsiteX0" fmla="*/ 0 w 194093"/>
                <a:gd name="connsiteY0" fmla="*/ 0 h 900561"/>
                <a:gd name="connsiteX1" fmla="*/ 167143 w 194093"/>
                <a:gd name="connsiteY1" fmla="*/ 0 h 900561"/>
                <a:gd name="connsiteX2" fmla="*/ 194093 w 194093"/>
                <a:gd name="connsiteY2" fmla="*/ 900561 h 900561"/>
                <a:gd name="connsiteX3" fmla="*/ 0 w 194093"/>
                <a:gd name="connsiteY3" fmla="*/ 891036 h 900561"/>
                <a:gd name="connsiteX4" fmla="*/ 0 w 194093"/>
                <a:gd name="connsiteY4" fmla="*/ 0 h 900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093" h="900561">
                  <a:moveTo>
                    <a:pt x="0" y="0"/>
                  </a:moveTo>
                  <a:lnTo>
                    <a:pt x="167143" y="0"/>
                  </a:lnTo>
                  <a:lnTo>
                    <a:pt x="194093" y="900561"/>
                  </a:lnTo>
                  <a:lnTo>
                    <a:pt x="0" y="891036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5" name="Прямоугольник 2">
              <a:extLst>
                <a:ext uri="{FF2B5EF4-FFF2-40B4-BE49-F238E27FC236}">
                  <a16:creationId xmlns:a16="http://schemas.microsoft.com/office/drawing/2014/main" id="{D4E1CB6E-F438-4335-8CC4-CD06785656A7}"/>
                </a:ext>
              </a:extLst>
            </p:cNvPr>
            <p:cNvSpPr/>
            <p:nvPr/>
          </p:nvSpPr>
          <p:spPr>
            <a:xfrm>
              <a:off x="3182592" y="2967732"/>
              <a:ext cx="150114" cy="1373702"/>
            </a:xfrm>
            <a:custGeom>
              <a:avLst/>
              <a:gdLst>
                <a:gd name="connsiteX0" fmla="*/ 0 w 167143"/>
                <a:gd name="connsiteY0" fmla="*/ 0 h 891036"/>
                <a:gd name="connsiteX1" fmla="*/ 167143 w 167143"/>
                <a:gd name="connsiteY1" fmla="*/ 0 h 891036"/>
                <a:gd name="connsiteX2" fmla="*/ 167143 w 167143"/>
                <a:gd name="connsiteY2" fmla="*/ 891036 h 891036"/>
                <a:gd name="connsiteX3" fmla="*/ 0 w 167143"/>
                <a:gd name="connsiteY3" fmla="*/ 891036 h 891036"/>
                <a:gd name="connsiteX4" fmla="*/ 0 w 167143"/>
                <a:gd name="connsiteY4" fmla="*/ 0 h 891036"/>
                <a:gd name="connsiteX0" fmla="*/ 0 w 212863"/>
                <a:gd name="connsiteY0" fmla="*/ 0 h 906276"/>
                <a:gd name="connsiteX1" fmla="*/ 167143 w 212863"/>
                <a:gd name="connsiteY1" fmla="*/ 0 h 906276"/>
                <a:gd name="connsiteX2" fmla="*/ 212863 w 212863"/>
                <a:gd name="connsiteY2" fmla="*/ 906276 h 906276"/>
                <a:gd name="connsiteX3" fmla="*/ 0 w 212863"/>
                <a:gd name="connsiteY3" fmla="*/ 891036 h 906276"/>
                <a:gd name="connsiteX4" fmla="*/ 0 w 212863"/>
                <a:gd name="connsiteY4" fmla="*/ 0 h 906276"/>
                <a:gd name="connsiteX0" fmla="*/ 0 w 212863"/>
                <a:gd name="connsiteY0" fmla="*/ 0 h 900561"/>
                <a:gd name="connsiteX1" fmla="*/ 167143 w 212863"/>
                <a:gd name="connsiteY1" fmla="*/ 0 h 900561"/>
                <a:gd name="connsiteX2" fmla="*/ 212863 w 212863"/>
                <a:gd name="connsiteY2" fmla="*/ 900561 h 900561"/>
                <a:gd name="connsiteX3" fmla="*/ 0 w 212863"/>
                <a:gd name="connsiteY3" fmla="*/ 891036 h 900561"/>
                <a:gd name="connsiteX4" fmla="*/ 0 w 212863"/>
                <a:gd name="connsiteY4" fmla="*/ 0 h 900561"/>
                <a:gd name="connsiteX0" fmla="*/ 0 w 194093"/>
                <a:gd name="connsiteY0" fmla="*/ 0 h 900561"/>
                <a:gd name="connsiteX1" fmla="*/ 167143 w 194093"/>
                <a:gd name="connsiteY1" fmla="*/ 0 h 900561"/>
                <a:gd name="connsiteX2" fmla="*/ 194093 w 194093"/>
                <a:gd name="connsiteY2" fmla="*/ 900561 h 900561"/>
                <a:gd name="connsiteX3" fmla="*/ 0 w 194093"/>
                <a:gd name="connsiteY3" fmla="*/ 891036 h 900561"/>
                <a:gd name="connsiteX4" fmla="*/ 0 w 194093"/>
                <a:gd name="connsiteY4" fmla="*/ 0 h 900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093" h="900561">
                  <a:moveTo>
                    <a:pt x="0" y="0"/>
                  </a:moveTo>
                  <a:lnTo>
                    <a:pt x="167143" y="0"/>
                  </a:lnTo>
                  <a:lnTo>
                    <a:pt x="194093" y="900561"/>
                  </a:lnTo>
                  <a:lnTo>
                    <a:pt x="0" y="891036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6" name="Прямоугольник 2">
              <a:extLst>
                <a:ext uri="{FF2B5EF4-FFF2-40B4-BE49-F238E27FC236}">
                  <a16:creationId xmlns:a16="http://schemas.microsoft.com/office/drawing/2014/main" id="{5A81D2C9-C687-4E3C-8D0B-968C2EB20E35}"/>
                </a:ext>
              </a:extLst>
            </p:cNvPr>
            <p:cNvSpPr/>
            <p:nvPr/>
          </p:nvSpPr>
          <p:spPr>
            <a:xfrm>
              <a:off x="3044987" y="3792157"/>
              <a:ext cx="485098" cy="1000784"/>
            </a:xfrm>
            <a:custGeom>
              <a:avLst/>
              <a:gdLst>
                <a:gd name="connsiteX0" fmla="*/ 0 w 167143"/>
                <a:gd name="connsiteY0" fmla="*/ 0 h 891036"/>
                <a:gd name="connsiteX1" fmla="*/ 167143 w 167143"/>
                <a:gd name="connsiteY1" fmla="*/ 0 h 891036"/>
                <a:gd name="connsiteX2" fmla="*/ 167143 w 167143"/>
                <a:gd name="connsiteY2" fmla="*/ 891036 h 891036"/>
                <a:gd name="connsiteX3" fmla="*/ 0 w 167143"/>
                <a:gd name="connsiteY3" fmla="*/ 891036 h 891036"/>
                <a:gd name="connsiteX4" fmla="*/ 0 w 167143"/>
                <a:gd name="connsiteY4" fmla="*/ 0 h 891036"/>
                <a:gd name="connsiteX0" fmla="*/ 0 w 212863"/>
                <a:gd name="connsiteY0" fmla="*/ 0 h 906276"/>
                <a:gd name="connsiteX1" fmla="*/ 167143 w 212863"/>
                <a:gd name="connsiteY1" fmla="*/ 0 h 906276"/>
                <a:gd name="connsiteX2" fmla="*/ 212863 w 212863"/>
                <a:gd name="connsiteY2" fmla="*/ 906276 h 906276"/>
                <a:gd name="connsiteX3" fmla="*/ 0 w 212863"/>
                <a:gd name="connsiteY3" fmla="*/ 891036 h 906276"/>
                <a:gd name="connsiteX4" fmla="*/ 0 w 212863"/>
                <a:gd name="connsiteY4" fmla="*/ 0 h 906276"/>
                <a:gd name="connsiteX0" fmla="*/ 0 w 212863"/>
                <a:gd name="connsiteY0" fmla="*/ 0 h 900561"/>
                <a:gd name="connsiteX1" fmla="*/ 167143 w 212863"/>
                <a:gd name="connsiteY1" fmla="*/ 0 h 900561"/>
                <a:gd name="connsiteX2" fmla="*/ 212863 w 212863"/>
                <a:gd name="connsiteY2" fmla="*/ 900561 h 900561"/>
                <a:gd name="connsiteX3" fmla="*/ 0 w 212863"/>
                <a:gd name="connsiteY3" fmla="*/ 891036 h 900561"/>
                <a:gd name="connsiteX4" fmla="*/ 0 w 212863"/>
                <a:gd name="connsiteY4" fmla="*/ 0 h 900561"/>
                <a:gd name="connsiteX0" fmla="*/ 0 w 194093"/>
                <a:gd name="connsiteY0" fmla="*/ 0 h 900561"/>
                <a:gd name="connsiteX1" fmla="*/ 167143 w 194093"/>
                <a:gd name="connsiteY1" fmla="*/ 0 h 900561"/>
                <a:gd name="connsiteX2" fmla="*/ 194093 w 194093"/>
                <a:gd name="connsiteY2" fmla="*/ 900561 h 900561"/>
                <a:gd name="connsiteX3" fmla="*/ 0 w 194093"/>
                <a:gd name="connsiteY3" fmla="*/ 891036 h 900561"/>
                <a:gd name="connsiteX4" fmla="*/ 0 w 194093"/>
                <a:gd name="connsiteY4" fmla="*/ 0 h 900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093" h="900561">
                  <a:moveTo>
                    <a:pt x="0" y="0"/>
                  </a:moveTo>
                  <a:lnTo>
                    <a:pt x="167143" y="0"/>
                  </a:lnTo>
                  <a:lnTo>
                    <a:pt x="194093" y="900561"/>
                  </a:lnTo>
                  <a:lnTo>
                    <a:pt x="0" y="891036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7" name="Прямоугольник 25">
              <a:extLst>
                <a:ext uri="{FF2B5EF4-FFF2-40B4-BE49-F238E27FC236}">
                  <a16:creationId xmlns:a16="http://schemas.microsoft.com/office/drawing/2014/main" id="{04FE1A32-C8E8-49BC-81BD-88EB430B8972}"/>
                </a:ext>
              </a:extLst>
            </p:cNvPr>
            <p:cNvSpPr/>
            <p:nvPr/>
          </p:nvSpPr>
          <p:spPr>
            <a:xfrm>
              <a:off x="1090552" y="4370864"/>
              <a:ext cx="512975" cy="481144"/>
            </a:xfrm>
            <a:custGeom>
              <a:avLst/>
              <a:gdLst>
                <a:gd name="connsiteX0" fmla="*/ 0 w 541550"/>
                <a:gd name="connsiteY0" fmla="*/ 0 h 906608"/>
                <a:gd name="connsiteX1" fmla="*/ 541550 w 541550"/>
                <a:gd name="connsiteY1" fmla="*/ 0 h 906608"/>
                <a:gd name="connsiteX2" fmla="*/ 541550 w 541550"/>
                <a:gd name="connsiteY2" fmla="*/ 906608 h 906608"/>
                <a:gd name="connsiteX3" fmla="*/ 0 w 541550"/>
                <a:gd name="connsiteY3" fmla="*/ 906608 h 906608"/>
                <a:gd name="connsiteX4" fmla="*/ 0 w 541550"/>
                <a:gd name="connsiteY4" fmla="*/ 0 h 906608"/>
                <a:gd name="connsiteX0" fmla="*/ 81915 w 623465"/>
                <a:gd name="connsiteY0" fmla="*/ 0 h 906608"/>
                <a:gd name="connsiteX1" fmla="*/ 623465 w 623465"/>
                <a:gd name="connsiteY1" fmla="*/ 0 h 906608"/>
                <a:gd name="connsiteX2" fmla="*/ 623465 w 623465"/>
                <a:gd name="connsiteY2" fmla="*/ 906608 h 906608"/>
                <a:gd name="connsiteX3" fmla="*/ 0 w 623465"/>
                <a:gd name="connsiteY3" fmla="*/ 891368 h 906608"/>
                <a:gd name="connsiteX4" fmla="*/ 81915 w 623465"/>
                <a:gd name="connsiteY4" fmla="*/ 0 h 906608"/>
                <a:gd name="connsiteX0" fmla="*/ 81915 w 623465"/>
                <a:gd name="connsiteY0" fmla="*/ 0 h 906608"/>
                <a:gd name="connsiteX1" fmla="*/ 623465 w 623465"/>
                <a:gd name="connsiteY1" fmla="*/ 0 h 906608"/>
                <a:gd name="connsiteX2" fmla="*/ 623465 w 623465"/>
                <a:gd name="connsiteY2" fmla="*/ 906608 h 906608"/>
                <a:gd name="connsiteX3" fmla="*/ 0 w 623465"/>
                <a:gd name="connsiteY3" fmla="*/ 891368 h 906608"/>
                <a:gd name="connsiteX4" fmla="*/ 81915 w 623465"/>
                <a:gd name="connsiteY4" fmla="*/ 0 h 906608"/>
                <a:gd name="connsiteX0" fmla="*/ 108585 w 623465"/>
                <a:gd name="connsiteY0" fmla="*/ 9525 h 906608"/>
                <a:gd name="connsiteX1" fmla="*/ 623465 w 623465"/>
                <a:gd name="connsiteY1" fmla="*/ 0 h 906608"/>
                <a:gd name="connsiteX2" fmla="*/ 623465 w 623465"/>
                <a:gd name="connsiteY2" fmla="*/ 906608 h 906608"/>
                <a:gd name="connsiteX3" fmla="*/ 0 w 623465"/>
                <a:gd name="connsiteY3" fmla="*/ 891368 h 906608"/>
                <a:gd name="connsiteX4" fmla="*/ 108585 w 623465"/>
                <a:gd name="connsiteY4" fmla="*/ 9525 h 906608"/>
                <a:gd name="connsiteX0" fmla="*/ 108585 w 623465"/>
                <a:gd name="connsiteY0" fmla="*/ 9525 h 906608"/>
                <a:gd name="connsiteX1" fmla="*/ 623465 w 623465"/>
                <a:gd name="connsiteY1" fmla="*/ 0 h 906608"/>
                <a:gd name="connsiteX2" fmla="*/ 623465 w 623465"/>
                <a:gd name="connsiteY2" fmla="*/ 906608 h 906608"/>
                <a:gd name="connsiteX3" fmla="*/ 0 w 623465"/>
                <a:gd name="connsiteY3" fmla="*/ 891368 h 906608"/>
                <a:gd name="connsiteX4" fmla="*/ 108585 w 623465"/>
                <a:gd name="connsiteY4" fmla="*/ 9525 h 906608"/>
                <a:gd name="connsiteX0" fmla="*/ 95250 w 623465"/>
                <a:gd name="connsiteY0" fmla="*/ 22860 h 906608"/>
                <a:gd name="connsiteX1" fmla="*/ 623465 w 623465"/>
                <a:gd name="connsiteY1" fmla="*/ 0 h 906608"/>
                <a:gd name="connsiteX2" fmla="*/ 623465 w 623465"/>
                <a:gd name="connsiteY2" fmla="*/ 906608 h 906608"/>
                <a:gd name="connsiteX3" fmla="*/ 0 w 623465"/>
                <a:gd name="connsiteY3" fmla="*/ 891368 h 906608"/>
                <a:gd name="connsiteX4" fmla="*/ 95250 w 623465"/>
                <a:gd name="connsiteY4" fmla="*/ 22860 h 906608"/>
                <a:gd name="connsiteX0" fmla="*/ 95250 w 665375"/>
                <a:gd name="connsiteY0" fmla="*/ 22860 h 891368"/>
                <a:gd name="connsiteX1" fmla="*/ 623465 w 665375"/>
                <a:gd name="connsiteY1" fmla="*/ 0 h 891368"/>
                <a:gd name="connsiteX2" fmla="*/ 665375 w 665375"/>
                <a:gd name="connsiteY2" fmla="*/ 870413 h 891368"/>
                <a:gd name="connsiteX3" fmla="*/ 0 w 665375"/>
                <a:gd name="connsiteY3" fmla="*/ 891368 h 891368"/>
                <a:gd name="connsiteX4" fmla="*/ 95250 w 665375"/>
                <a:gd name="connsiteY4" fmla="*/ 22860 h 891368"/>
                <a:gd name="connsiteX0" fmla="*/ 95250 w 665375"/>
                <a:gd name="connsiteY0" fmla="*/ 22860 h 931894"/>
                <a:gd name="connsiteX1" fmla="*/ 623465 w 665375"/>
                <a:gd name="connsiteY1" fmla="*/ 0 h 931894"/>
                <a:gd name="connsiteX2" fmla="*/ 665375 w 665375"/>
                <a:gd name="connsiteY2" fmla="*/ 870413 h 931894"/>
                <a:gd name="connsiteX3" fmla="*/ 0 w 665375"/>
                <a:gd name="connsiteY3" fmla="*/ 891368 h 931894"/>
                <a:gd name="connsiteX4" fmla="*/ 95250 w 665375"/>
                <a:gd name="connsiteY4" fmla="*/ 22860 h 931894"/>
                <a:gd name="connsiteX0" fmla="*/ 2134 w 572259"/>
                <a:gd name="connsiteY0" fmla="*/ 22860 h 938895"/>
                <a:gd name="connsiteX1" fmla="*/ 530349 w 572259"/>
                <a:gd name="connsiteY1" fmla="*/ 0 h 938895"/>
                <a:gd name="connsiteX2" fmla="*/ 572259 w 572259"/>
                <a:gd name="connsiteY2" fmla="*/ 870413 h 938895"/>
                <a:gd name="connsiteX3" fmla="*/ 19279 w 572259"/>
                <a:gd name="connsiteY3" fmla="*/ 912345 h 938895"/>
                <a:gd name="connsiteX4" fmla="*/ 2134 w 572259"/>
                <a:gd name="connsiteY4" fmla="*/ 22860 h 938895"/>
                <a:gd name="connsiteX0" fmla="*/ 4073 w 574198"/>
                <a:gd name="connsiteY0" fmla="*/ 22860 h 938895"/>
                <a:gd name="connsiteX1" fmla="*/ 532288 w 574198"/>
                <a:gd name="connsiteY1" fmla="*/ 0 h 938895"/>
                <a:gd name="connsiteX2" fmla="*/ 574198 w 574198"/>
                <a:gd name="connsiteY2" fmla="*/ 870413 h 938895"/>
                <a:gd name="connsiteX3" fmla="*/ 21218 w 574198"/>
                <a:gd name="connsiteY3" fmla="*/ 912345 h 938895"/>
                <a:gd name="connsiteX4" fmla="*/ 4073 w 574198"/>
                <a:gd name="connsiteY4" fmla="*/ 22860 h 938895"/>
                <a:gd name="connsiteX0" fmla="*/ 4073 w 682783"/>
                <a:gd name="connsiteY0" fmla="*/ 0 h 916035"/>
                <a:gd name="connsiteX1" fmla="*/ 682783 w 682783"/>
                <a:gd name="connsiteY1" fmla="*/ 82027 h 916035"/>
                <a:gd name="connsiteX2" fmla="*/ 574198 w 682783"/>
                <a:gd name="connsiteY2" fmla="*/ 847553 h 916035"/>
                <a:gd name="connsiteX3" fmla="*/ 21218 w 682783"/>
                <a:gd name="connsiteY3" fmla="*/ 889485 h 916035"/>
                <a:gd name="connsiteX4" fmla="*/ 4073 w 682783"/>
                <a:gd name="connsiteY4" fmla="*/ 0 h 916035"/>
                <a:gd name="connsiteX0" fmla="*/ 4073 w 682783"/>
                <a:gd name="connsiteY0" fmla="*/ 0 h 1084427"/>
                <a:gd name="connsiteX1" fmla="*/ 682783 w 682783"/>
                <a:gd name="connsiteY1" fmla="*/ 82027 h 1084427"/>
                <a:gd name="connsiteX2" fmla="*/ 680878 w 682783"/>
                <a:gd name="connsiteY2" fmla="*/ 1052083 h 1084427"/>
                <a:gd name="connsiteX3" fmla="*/ 21218 w 682783"/>
                <a:gd name="connsiteY3" fmla="*/ 889485 h 1084427"/>
                <a:gd name="connsiteX4" fmla="*/ 4073 w 682783"/>
                <a:gd name="connsiteY4" fmla="*/ 0 h 1084427"/>
                <a:gd name="connsiteX0" fmla="*/ 4073 w 682783"/>
                <a:gd name="connsiteY0" fmla="*/ 0 h 1084427"/>
                <a:gd name="connsiteX1" fmla="*/ 682783 w 682783"/>
                <a:gd name="connsiteY1" fmla="*/ 82027 h 1084427"/>
                <a:gd name="connsiteX2" fmla="*/ 680878 w 682783"/>
                <a:gd name="connsiteY2" fmla="*/ 1052083 h 1084427"/>
                <a:gd name="connsiteX3" fmla="*/ 21218 w 682783"/>
                <a:gd name="connsiteY3" fmla="*/ 889485 h 1084427"/>
                <a:gd name="connsiteX4" fmla="*/ 4073 w 682783"/>
                <a:gd name="connsiteY4" fmla="*/ 0 h 1084427"/>
                <a:gd name="connsiteX0" fmla="*/ 4073 w 1991518"/>
                <a:gd name="connsiteY0" fmla="*/ 0 h 1009484"/>
                <a:gd name="connsiteX1" fmla="*/ 682783 w 1991518"/>
                <a:gd name="connsiteY1" fmla="*/ 82027 h 1009484"/>
                <a:gd name="connsiteX2" fmla="*/ 1991518 w 1991518"/>
                <a:gd name="connsiteY2" fmla="*/ 968173 h 1009484"/>
                <a:gd name="connsiteX3" fmla="*/ 21218 w 1991518"/>
                <a:gd name="connsiteY3" fmla="*/ 889485 h 1009484"/>
                <a:gd name="connsiteX4" fmla="*/ 4073 w 1991518"/>
                <a:gd name="connsiteY4" fmla="*/ 0 h 1009484"/>
                <a:gd name="connsiteX0" fmla="*/ 4073 w 1983898"/>
                <a:gd name="connsiteY0" fmla="*/ 0 h 1197348"/>
                <a:gd name="connsiteX1" fmla="*/ 682783 w 1983898"/>
                <a:gd name="connsiteY1" fmla="*/ 82027 h 1197348"/>
                <a:gd name="connsiteX2" fmla="*/ 1983898 w 1983898"/>
                <a:gd name="connsiteY2" fmla="*/ 1172704 h 1197348"/>
                <a:gd name="connsiteX3" fmla="*/ 21218 w 1983898"/>
                <a:gd name="connsiteY3" fmla="*/ 889485 h 1197348"/>
                <a:gd name="connsiteX4" fmla="*/ 4073 w 1983898"/>
                <a:gd name="connsiteY4" fmla="*/ 0 h 1197348"/>
                <a:gd name="connsiteX0" fmla="*/ 4073 w 1983898"/>
                <a:gd name="connsiteY0" fmla="*/ 0 h 1207242"/>
                <a:gd name="connsiteX1" fmla="*/ 682783 w 1983898"/>
                <a:gd name="connsiteY1" fmla="*/ 82027 h 1207242"/>
                <a:gd name="connsiteX2" fmla="*/ 1983898 w 1983898"/>
                <a:gd name="connsiteY2" fmla="*/ 1172704 h 1207242"/>
                <a:gd name="connsiteX3" fmla="*/ 21218 w 1983898"/>
                <a:gd name="connsiteY3" fmla="*/ 889485 h 1207242"/>
                <a:gd name="connsiteX4" fmla="*/ 4073 w 1983898"/>
                <a:gd name="connsiteY4" fmla="*/ 0 h 1207242"/>
                <a:gd name="connsiteX0" fmla="*/ 4073 w 2010568"/>
                <a:gd name="connsiteY0" fmla="*/ 0 h 1207242"/>
                <a:gd name="connsiteX1" fmla="*/ 2010568 w 2010568"/>
                <a:gd name="connsiteY1" fmla="*/ 108249 h 1207242"/>
                <a:gd name="connsiteX2" fmla="*/ 1983898 w 2010568"/>
                <a:gd name="connsiteY2" fmla="*/ 1172704 h 1207242"/>
                <a:gd name="connsiteX3" fmla="*/ 21218 w 2010568"/>
                <a:gd name="connsiteY3" fmla="*/ 889485 h 1207242"/>
                <a:gd name="connsiteX4" fmla="*/ 4073 w 2010568"/>
                <a:gd name="connsiteY4" fmla="*/ 0 h 1207242"/>
                <a:gd name="connsiteX0" fmla="*/ 4073 w 3262153"/>
                <a:gd name="connsiteY0" fmla="*/ 0 h 1105565"/>
                <a:gd name="connsiteX1" fmla="*/ 2010568 w 3262153"/>
                <a:gd name="connsiteY1" fmla="*/ 108249 h 1105565"/>
                <a:gd name="connsiteX2" fmla="*/ 3262153 w 3262153"/>
                <a:gd name="connsiteY2" fmla="*/ 1062572 h 1105565"/>
                <a:gd name="connsiteX3" fmla="*/ 21218 w 3262153"/>
                <a:gd name="connsiteY3" fmla="*/ 889485 h 1105565"/>
                <a:gd name="connsiteX4" fmla="*/ 4073 w 3262153"/>
                <a:gd name="connsiteY4" fmla="*/ 0 h 1105565"/>
                <a:gd name="connsiteX0" fmla="*/ 4073 w 3262153"/>
                <a:gd name="connsiteY0" fmla="*/ 64815 h 1170380"/>
                <a:gd name="connsiteX1" fmla="*/ 3243103 w 3262153"/>
                <a:gd name="connsiteY1" fmla="*/ 0 h 1170380"/>
                <a:gd name="connsiteX2" fmla="*/ 3262153 w 3262153"/>
                <a:gd name="connsiteY2" fmla="*/ 1127387 h 1170380"/>
                <a:gd name="connsiteX3" fmla="*/ 21218 w 3262153"/>
                <a:gd name="connsiteY3" fmla="*/ 954300 h 1170380"/>
                <a:gd name="connsiteX4" fmla="*/ 4073 w 3262153"/>
                <a:gd name="connsiteY4" fmla="*/ 64815 h 1170380"/>
                <a:gd name="connsiteX0" fmla="*/ 4073 w 3243103"/>
                <a:gd name="connsiteY0" fmla="*/ 64815 h 1184662"/>
                <a:gd name="connsiteX1" fmla="*/ 3243103 w 3243103"/>
                <a:gd name="connsiteY1" fmla="*/ 0 h 1184662"/>
                <a:gd name="connsiteX2" fmla="*/ 3241198 w 3243103"/>
                <a:gd name="connsiteY2" fmla="*/ 1143120 h 1184662"/>
                <a:gd name="connsiteX3" fmla="*/ 21218 w 3243103"/>
                <a:gd name="connsiteY3" fmla="*/ 954300 h 1184662"/>
                <a:gd name="connsiteX4" fmla="*/ 4073 w 3243103"/>
                <a:gd name="connsiteY4" fmla="*/ 64815 h 1184662"/>
                <a:gd name="connsiteX0" fmla="*/ 4073 w 3243103"/>
                <a:gd name="connsiteY0" fmla="*/ 64815 h 1324564"/>
                <a:gd name="connsiteX1" fmla="*/ 3243103 w 3243103"/>
                <a:gd name="connsiteY1" fmla="*/ 0 h 1324564"/>
                <a:gd name="connsiteX2" fmla="*/ 3241198 w 3243103"/>
                <a:gd name="connsiteY2" fmla="*/ 1143120 h 1324564"/>
                <a:gd name="connsiteX3" fmla="*/ 21218 w 3243103"/>
                <a:gd name="connsiteY3" fmla="*/ 954300 h 1324564"/>
                <a:gd name="connsiteX4" fmla="*/ 4073 w 3243103"/>
                <a:gd name="connsiteY4" fmla="*/ 64815 h 132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43103" h="1324564">
                  <a:moveTo>
                    <a:pt x="4073" y="64815"/>
                  </a:moveTo>
                  <a:lnTo>
                    <a:pt x="3243103" y="0"/>
                  </a:lnTo>
                  <a:cubicBezTo>
                    <a:pt x="3242468" y="323352"/>
                    <a:pt x="3238023" y="762079"/>
                    <a:pt x="3241198" y="1143120"/>
                  </a:cubicBezTo>
                  <a:cubicBezTo>
                    <a:pt x="836276" y="1644377"/>
                    <a:pt x="243010" y="947315"/>
                    <a:pt x="21218" y="954300"/>
                  </a:cubicBezTo>
                  <a:cubicBezTo>
                    <a:pt x="16138" y="500519"/>
                    <a:pt x="-9897" y="367653"/>
                    <a:pt x="4073" y="64815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8" name="Прямоугольник 25">
              <a:extLst>
                <a:ext uri="{FF2B5EF4-FFF2-40B4-BE49-F238E27FC236}">
                  <a16:creationId xmlns:a16="http://schemas.microsoft.com/office/drawing/2014/main" id="{6258BC2B-2EF5-4257-BBE7-497AE9345C2D}"/>
                </a:ext>
              </a:extLst>
            </p:cNvPr>
            <p:cNvSpPr/>
            <p:nvPr/>
          </p:nvSpPr>
          <p:spPr>
            <a:xfrm>
              <a:off x="1690148" y="4357719"/>
              <a:ext cx="512975" cy="481144"/>
            </a:xfrm>
            <a:custGeom>
              <a:avLst/>
              <a:gdLst>
                <a:gd name="connsiteX0" fmla="*/ 0 w 541550"/>
                <a:gd name="connsiteY0" fmla="*/ 0 h 906608"/>
                <a:gd name="connsiteX1" fmla="*/ 541550 w 541550"/>
                <a:gd name="connsiteY1" fmla="*/ 0 h 906608"/>
                <a:gd name="connsiteX2" fmla="*/ 541550 w 541550"/>
                <a:gd name="connsiteY2" fmla="*/ 906608 h 906608"/>
                <a:gd name="connsiteX3" fmla="*/ 0 w 541550"/>
                <a:gd name="connsiteY3" fmla="*/ 906608 h 906608"/>
                <a:gd name="connsiteX4" fmla="*/ 0 w 541550"/>
                <a:gd name="connsiteY4" fmla="*/ 0 h 906608"/>
                <a:gd name="connsiteX0" fmla="*/ 81915 w 623465"/>
                <a:gd name="connsiteY0" fmla="*/ 0 h 906608"/>
                <a:gd name="connsiteX1" fmla="*/ 623465 w 623465"/>
                <a:gd name="connsiteY1" fmla="*/ 0 h 906608"/>
                <a:gd name="connsiteX2" fmla="*/ 623465 w 623465"/>
                <a:gd name="connsiteY2" fmla="*/ 906608 h 906608"/>
                <a:gd name="connsiteX3" fmla="*/ 0 w 623465"/>
                <a:gd name="connsiteY3" fmla="*/ 891368 h 906608"/>
                <a:gd name="connsiteX4" fmla="*/ 81915 w 623465"/>
                <a:gd name="connsiteY4" fmla="*/ 0 h 906608"/>
                <a:gd name="connsiteX0" fmla="*/ 81915 w 623465"/>
                <a:gd name="connsiteY0" fmla="*/ 0 h 906608"/>
                <a:gd name="connsiteX1" fmla="*/ 623465 w 623465"/>
                <a:gd name="connsiteY1" fmla="*/ 0 h 906608"/>
                <a:gd name="connsiteX2" fmla="*/ 623465 w 623465"/>
                <a:gd name="connsiteY2" fmla="*/ 906608 h 906608"/>
                <a:gd name="connsiteX3" fmla="*/ 0 w 623465"/>
                <a:gd name="connsiteY3" fmla="*/ 891368 h 906608"/>
                <a:gd name="connsiteX4" fmla="*/ 81915 w 623465"/>
                <a:gd name="connsiteY4" fmla="*/ 0 h 906608"/>
                <a:gd name="connsiteX0" fmla="*/ 108585 w 623465"/>
                <a:gd name="connsiteY0" fmla="*/ 9525 h 906608"/>
                <a:gd name="connsiteX1" fmla="*/ 623465 w 623465"/>
                <a:gd name="connsiteY1" fmla="*/ 0 h 906608"/>
                <a:gd name="connsiteX2" fmla="*/ 623465 w 623465"/>
                <a:gd name="connsiteY2" fmla="*/ 906608 h 906608"/>
                <a:gd name="connsiteX3" fmla="*/ 0 w 623465"/>
                <a:gd name="connsiteY3" fmla="*/ 891368 h 906608"/>
                <a:gd name="connsiteX4" fmla="*/ 108585 w 623465"/>
                <a:gd name="connsiteY4" fmla="*/ 9525 h 906608"/>
                <a:gd name="connsiteX0" fmla="*/ 108585 w 623465"/>
                <a:gd name="connsiteY0" fmla="*/ 9525 h 906608"/>
                <a:gd name="connsiteX1" fmla="*/ 623465 w 623465"/>
                <a:gd name="connsiteY1" fmla="*/ 0 h 906608"/>
                <a:gd name="connsiteX2" fmla="*/ 623465 w 623465"/>
                <a:gd name="connsiteY2" fmla="*/ 906608 h 906608"/>
                <a:gd name="connsiteX3" fmla="*/ 0 w 623465"/>
                <a:gd name="connsiteY3" fmla="*/ 891368 h 906608"/>
                <a:gd name="connsiteX4" fmla="*/ 108585 w 623465"/>
                <a:gd name="connsiteY4" fmla="*/ 9525 h 906608"/>
                <a:gd name="connsiteX0" fmla="*/ 95250 w 623465"/>
                <a:gd name="connsiteY0" fmla="*/ 22860 h 906608"/>
                <a:gd name="connsiteX1" fmla="*/ 623465 w 623465"/>
                <a:gd name="connsiteY1" fmla="*/ 0 h 906608"/>
                <a:gd name="connsiteX2" fmla="*/ 623465 w 623465"/>
                <a:gd name="connsiteY2" fmla="*/ 906608 h 906608"/>
                <a:gd name="connsiteX3" fmla="*/ 0 w 623465"/>
                <a:gd name="connsiteY3" fmla="*/ 891368 h 906608"/>
                <a:gd name="connsiteX4" fmla="*/ 95250 w 623465"/>
                <a:gd name="connsiteY4" fmla="*/ 22860 h 906608"/>
                <a:gd name="connsiteX0" fmla="*/ 95250 w 665375"/>
                <a:gd name="connsiteY0" fmla="*/ 22860 h 891368"/>
                <a:gd name="connsiteX1" fmla="*/ 623465 w 665375"/>
                <a:gd name="connsiteY1" fmla="*/ 0 h 891368"/>
                <a:gd name="connsiteX2" fmla="*/ 665375 w 665375"/>
                <a:gd name="connsiteY2" fmla="*/ 870413 h 891368"/>
                <a:gd name="connsiteX3" fmla="*/ 0 w 665375"/>
                <a:gd name="connsiteY3" fmla="*/ 891368 h 891368"/>
                <a:gd name="connsiteX4" fmla="*/ 95250 w 665375"/>
                <a:gd name="connsiteY4" fmla="*/ 22860 h 891368"/>
                <a:gd name="connsiteX0" fmla="*/ 95250 w 665375"/>
                <a:gd name="connsiteY0" fmla="*/ 22860 h 931894"/>
                <a:gd name="connsiteX1" fmla="*/ 623465 w 665375"/>
                <a:gd name="connsiteY1" fmla="*/ 0 h 931894"/>
                <a:gd name="connsiteX2" fmla="*/ 665375 w 665375"/>
                <a:gd name="connsiteY2" fmla="*/ 870413 h 931894"/>
                <a:gd name="connsiteX3" fmla="*/ 0 w 665375"/>
                <a:gd name="connsiteY3" fmla="*/ 891368 h 931894"/>
                <a:gd name="connsiteX4" fmla="*/ 95250 w 665375"/>
                <a:gd name="connsiteY4" fmla="*/ 22860 h 931894"/>
                <a:gd name="connsiteX0" fmla="*/ 2134 w 572259"/>
                <a:gd name="connsiteY0" fmla="*/ 22860 h 938895"/>
                <a:gd name="connsiteX1" fmla="*/ 530349 w 572259"/>
                <a:gd name="connsiteY1" fmla="*/ 0 h 938895"/>
                <a:gd name="connsiteX2" fmla="*/ 572259 w 572259"/>
                <a:gd name="connsiteY2" fmla="*/ 870413 h 938895"/>
                <a:gd name="connsiteX3" fmla="*/ 19279 w 572259"/>
                <a:gd name="connsiteY3" fmla="*/ 912345 h 938895"/>
                <a:gd name="connsiteX4" fmla="*/ 2134 w 572259"/>
                <a:gd name="connsiteY4" fmla="*/ 22860 h 938895"/>
                <a:gd name="connsiteX0" fmla="*/ 4073 w 574198"/>
                <a:gd name="connsiteY0" fmla="*/ 22860 h 938895"/>
                <a:gd name="connsiteX1" fmla="*/ 532288 w 574198"/>
                <a:gd name="connsiteY1" fmla="*/ 0 h 938895"/>
                <a:gd name="connsiteX2" fmla="*/ 574198 w 574198"/>
                <a:gd name="connsiteY2" fmla="*/ 870413 h 938895"/>
                <a:gd name="connsiteX3" fmla="*/ 21218 w 574198"/>
                <a:gd name="connsiteY3" fmla="*/ 912345 h 938895"/>
                <a:gd name="connsiteX4" fmla="*/ 4073 w 574198"/>
                <a:gd name="connsiteY4" fmla="*/ 22860 h 938895"/>
                <a:gd name="connsiteX0" fmla="*/ 4073 w 682783"/>
                <a:gd name="connsiteY0" fmla="*/ 0 h 916035"/>
                <a:gd name="connsiteX1" fmla="*/ 682783 w 682783"/>
                <a:gd name="connsiteY1" fmla="*/ 82027 h 916035"/>
                <a:gd name="connsiteX2" fmla="*/ 574198 w 682783"/>
                <a:gd name="connsiteY2" fmla="*/ 847553 h 916035"/>
                <a:gd name="connsiteX3" fmla="*/ 21218 w 682783"/>
                <a:gd name="connsiteY3" fmla="*/ 889485 h 916035"/>
                <a:gd name="connsiteX4" fmla="*/ 4073 w 682783"/>
                <a:gd name="connsiteY4" fmla="*/ 0 h 916035"/>
                <a:gd name="connsiteX0" fmla="*/ 4073 w 682783"/>
                <a:gd name="connsiteY0" fmla="*/ 0 h 1084427"/>
                <a:gd name="connsiteX1" fmla="*/ 682783 w 682783"/>
                <a:gd name="connsiteY1" fmla="*/ 82027 h 1084427"/>
                <a:gd name="connsiteX2" fmla="*/ 680878 w 682783"/>
                <a:gd name="connsiteY2" fmla="*/ 1052083 h 1084427"/>
                <a:gd name="connsiteX3" fmla="*/ 21218 w 682783"/>
                <a:gd name="connsiteY3" fmla="*/ 889485 h 1084427"/>
                <a:gd name="connsiteX4" fmla="*/ 4073 w 682783"/>
                <a:gd name="connsiteY4" fmla="*/ 0 h 1084427"/>
                <a:gd name="connsiteX0" fmla="*/ 4073 w 682783"/>
                <a:gd name="connsiteY0" fmla="*/ 0 h 1084427"/>
                <a:gd name="connsiteX1" fmla="*/ 682783 w 682783"/>
                <a:gd name="connsiteY1" fmla="*/ 82027 h 1084427"/>
                <a:gd name="connsiteX2" fmla="*/ 680878 w 682783"/>
                <a:gd name="connsiteY2" fmla="*/ 1052083 h 1084427"/>
                <a:gd name="connsiteX3" fmla="*/ 21218 w 682783"/>
                <a:gd name="connsiteY3" fmla="*/ 889485 h 1084427"/>
                <a:gd name="connsiteX4" fmla="*/ 4073 w 682783"/>
                <a:gd name="connsiteY4" fmla="*/ 0 h 1084427"/>
                <a:gd name="connsiteX0" fmla="*/ 4073 w 1991518"/>
                <a:gd name="connsiteY0" fmla="*/ 0 h 1009484"/>
                <a:gd name="connsiteX1" fmla="*/ 682783 w 1991518"/>
                <a:gd name="connsiteY1" fmla="*/ 82027 h 1009484"/>
                <a:gd name="connsiteX2" fmla="*/ 1991518 w 1991518"/>
                <a:gd name="connsiteY2" fmla="*/ 968173 h 1009484"/>
                <a:gd name="connsiteX3" fmla="*/ 21218 w 1991518"/>
                <a:gd name="connsiteY3" fmla="*/ 889485 h 1009484"/>
                <a:gd name="connsiteX4" fmla="*/ 4073 w 1991518"/>
                <a:gd name="connsiteY4" fmla="*/ 0 h 1009484"/>
                <a:gd name="connsiteX0" fmla="*/ 4073 w 1983898"/>
                <a:gd name="connsiteY0" fmla="*/ 0 h 1197348"/>
                <a:gd name="connsiteX1" fmla="*/ 682783 w 1983898"/>
                <a:gd name="connsiteY1" fmla="*/ 82027 h 1197348"/>
                <a:gd name="connsiteX2" fmla="*/ 1983898 w 1983898"/>
                <a:gd name="connsiteY2" fmla="*/ 1172704 h 1197348"/>
                <a:gd name="connsiteX3" fmla="*/ 21218 w 1983898"/>
                <a:gd name="connsiteY3" fmla="*/ 889485 h 1197348"/>
                <a:gd name="connsiteX4" fmla="*/ 4073 w 1983898"/>
                <a:gd name="connsiteY4" fmla="*/ 0 h 1197348"/>
                <a:gd name="connsiteX0" fmla="*/ 4073 w 1983898"/>
                <a:gd name="connsiteY0" fmla="*/ 0 h 1207242"/>
                <a:gd name="connsiteX1" fmla="*/ 682783 w 1983898"/>
                <a:gd name="connsiteY1" fmla="*/ 82027 h 1207242"/>
                <a:gd name="connsiteX2" fmla="*/ 1983898 w 1983898"/>
                <a:gd name="connsiteY2" fmla="*/ 1172704 h 1207242"/>
                <a:gd name="connsiteX3" fmla="*/ 21218 w 1983898"/>
                <a:gd name="connsiteY3" fmla="*/ 889485 h 1207242"/>
                <a:gd name="connsiteX4" fmla="*/ 4073 w 1983898"/>
                <a:gd name="connsiteY4" fmla="*/ 0 h 1207242"/>
                <a:gd name="connsiteX0" fmla="*/ 4073 w 2010568"/>
                <a:gd name="connsiteY0" fmla="*/ 0 h 1207242"/>
                <a:gd name="connsiteX1" fmla="*/ 2010568 w 2010568"/>
                <a:gd name="connsiteY1" fmla="*/ 108249 h 1207242"/>
                <a:gd name="connsiteX2" fmla="*/ 1983898 w 2010568"/>
                <a:gd name="connsiteY2" fmla="*/ 1172704 h 1207242"/>
                <a:gd name="connsiteX3" fmla="*/ 21218 w 2010568"/>
                <a:gd name="connsiteY3" fmla="*/ 889485 h 1207242"/>
                <a:gd name="connsiteX4" fmla="*/ 4073 w 2010568"/>
                <a:gd name="connsiteY4" fmla="*/ 0 h 1207242"/>
                <a:gd name="connsiteX0" fmla="*/ 4073 w 3262153"/>
                <a:gd name="connsiteY0" fmla="*/ 0 h 1105565"/>
                <a:gd name="connsiteX1" fmla="*/ 2010568 w 3262153"/>
                <a:gd name="connsiteY1" fmla="*/ 108249 h 1105565"/>
                <a:gd name="connsiteX2" fmla="*/ 3262153 w 3262153"/>
                <a:gd name="connsiteY2" fmla="*/ 1062572 h 1105565"/>
                <a:gd name="connsiteX3" fmla="*/ 21218 w 3262153"/>
                <a:gd name="connsiteY3" fmla="*/ 889485 h 1105565"/>
                <a:gd name="connsiteX4" fmla="*/ 4073 w 3262153"/>
                <a:gd name="connsiteY4" fmla="*/ 0 h 1105565"/>
                <a:gd name="connsiteX0" fmla="*/ 4073 w 3262153"/>
                <a:gd name="connsiteY0" fmla="*/ 64815 h 1170380"/>
                <a:gd name="connsiteX1" fmla="*/ 3243103 w 3262153"/>
                <a:gd name="connsiteY1" fmla="*/ 0 h 1170380"/>
                <a:gd name="connsiteX2" fmla="*/ 3262153 w 3262153"/>
                <a:gd name="connsiteY2" fmla="*/ 1127387 h 1170380"/>
                <a:gd name="connsiteX3" fmla="*/ 21218 w 3262153"/>
                <a:gd name="connsiteY3" fmla="*/ 954300 h 1170380"/>
                <a:gd name="connsiteX4" fmla="*/ 4073 w 3262153"/>
                <a:gd name="connsiteY4" fmla="*/ 64815 h 1170380"/>
                <a:gd name="connsiteX0" fmla="*/ 4073 w 3243103"/>
                <a:gd name="connsiteY0" fmla="*/ 64815 h 1184662"/>
                <a:gd name="connsiteX1" fmla="*/ 3243103 w 3243103"/>
                <a:gd name="connsiteY1" fmla="*/ 0 h 1184662"/>
                <a:gd name="connsiteX2" fmla="*/ 3241198 w 3243103"/>
                <a:gd name="connsiteY2" fmla="*/ 1143120 h 1184662"/>
                <a:gd name="connsiteX3" fmla="*/ 21218 w 3243103"/>
                <a:gd name="connsiteY3" fmla="*/ 954300 h 1184662"/>
                <a:gd name="connsiteX4" fmla="*/ 4073 w 3243103"/>
                <a:gd name="connsiteY4" fmla="*/ 64815 h 1184662"/>
                <a:gd name="connsiteX0" fmla="*/ 4073 w 3243103"/>
                <a:gd name="connsiteY0" fmla="*/ 64815 h 1324564"/>
                <a:gd name="connsiteX1" fmla="*/ 3243103 w 3243103"/>
                <a:gd name="connsiteY1" fmla="*/ 0 h 1324564"/>
                <a:gd name="connsiteX2" fmla="*/ 3241198 w 3243103"/>
                <a:gd name="connsiteY2" fmla="*/ 1143120 h 1324564"/>
                <a:gd name="connsiteX3" fmla="*/ 21218 w 3243103"/>
                <a:gd name="connsiteY3" fmla="*/ 954300 h 1324564"/>
                <a:gd name="connsiteX4" fmla="*/ 4073 w 3243103"/>
                <a:gd name="connsiteY4" fmla="*/ 64815 h 132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43103" h="1324564">
                  <a:moveTo>
                    <a:pt x="4073" y="64815"/>
                  </a:moveTo>
                  <a:lnTo>
                    <a:pt x="3243103" y="0"/>
                  </a:lnTo>
                  <a:cubicBezTo>
                    <a:pt x="3242468" y="323352"/>
                    <a:pt x="3238023" y="762079"/>
                    <a:pt x="3241198" y="1143120"/>
                  </a:cubicBezTo>
                  <a:cubicBezTo>
                    <a:pt x="836276" y="1644377"/>
                    <a:pt x="243010" y="947315"/>
                    <a:pt x="21218" y="954300"/>
                  </a:cubicBezTo>
                  <a:cubicBezTo>
                    <a:pt x="16138" y="500519"/>
                    <a:pt x="-9897" y="367653"/>
                    <a:pt x="4073" y="64815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9" name="Прямоугольник 25">
              <a:extLst>
                <a:ext uri="{FF2B5EF4-FFF2-40B4-BE49-F238E27FC236}">
                  <a16:creationId xmlns:a16="http://schemas.microsoft.com/office/drawing/2014/main" id="{35D3C109-B55C-4813-87D4-1B123C02F2C2}"/>
                </a:ext>
              </a:extLst>
            </p:cNvPr>
            <p:cNvSpPr/>
            <p:nvPr/>
          </p:nvSpPr>
          <p:spPr>
            <a:xfrm>
              <a:off x="2316298" y="4352266"/>
              <a:ext cx="512975" cy="481144"/>
            </a:xfrm>
            <a:custGeom>
              <a:avLst/>
              <a:gdLst>
                <a:gd name="connsiteX0" fmla="*/ 0 w 541550"/>
                <a:gd name="connsiteY0" fmla="*/ 0 h 906608"/>
                <a:gd name="connsiteX1" fmla="*/ 541550 w 541550"/>
                <a:gd name="connsiteY1" fmla="*/ 0 h 906608"/>
                <a:gd name="connsiteX2" fmla="*/ 541550 w 541550"/>
                <a:gd name="connsiteY2" fmla="*/ 906608 h 906608"/>
                <a:gd name="connsiteX3" fmla="*/ 0 w 541550"/>
                <a:gd name="connsiteY3" fmla="*/ 906608 h 906608"/>
                <a:gd name="connsiteX4" fmla="*/ 0 w 541550"/>
                <a:gd name="connsiteY4" fmla="*/ 0 h 906608"/>
                <a:gd name="connsiteX0" fmla="*/ 81915 w 623465"/>
                <a:gd name="connsiteY0" fmla="*/ 0 h 906608"/>
                <a:gd name="connsiteX1" fmla="*/ 623465 w 623465"/>
                <a:gd name="connsiteY1" fmla="*/ 0 h 906608"/>
                <a:gd name="connsiteX2" fmla="*/ 623465 w 623465"/>
                <a:gd name="connsiteY2" fmla="*/ 906608 h 906608"/>
                <a:gd name="connsiteX3" fmla="*/ 0 w 623465"/>
                <a:gd name="connsiteY3" fmla="*/ 891368 h 906608"/>
                <a:gd name="connsiteX4" fmla="*/ 81915 w 623465"/>
                <a:gd name="connsiteY4" fmla="*/ 0 h 906608"/>
                <a:gd name="connsiteX0" fmla="*/ 81915 w 623465"/>
                <a:gd name="connsiteY0" fmla="*/ 0 h 906608"/>
                <a:gd name="connsiteX1" fmla="*/ 623465 w 623465"/>
                <a:gd name="connsiteY1" fmla="*/ 0 h 906608"/>
                <a:gd name="connsiteX2" fmla="*/ 623465 w 623465"/>
                <a:gd name="connsiteY2" fmla="*/ 906608 h 906608"/>
                <a:gd name="connsiteX3" fmla="*/ 0 w 623465"/>
                <a:gd name="connsiteY3" fmla="*/ 891368 h 906608"/>
                <a:gd name="connsiteX4" fmla="*/ 81915 w 623465"/>
                <a:gd name="connsiteY4" fmla="*/ 0 h 906608"/>
                <a:gd name="connsiteX0" fmla="*/ 108585 w 623465"/>
                <a:gd name="connsiteY0" fmla="*/ 9525 h 906608"/>
                <a:gd name="connsiteX1" fmla="*/ 623465 w 623465"/>
                <a:gd name="connsiteY1" fmla="*/ 0 h 906608"/>
                <a:gd name="connsiteX2" fmla="*/ 623465 w 623465"/>
                <a:gd name="connsiteY2" fmla="*/ 906608 h 906608"/>
                <a:gd name="connsiteX3" fmla="*/ 0 w 623465"/>
                <a:gd name="connsiteY3" fmla="*/ 891368 h 906608"/>
                <a:gd name="connsiteX4" fmla="*/ 108585 w 623465"/>
                <a:gd name="connsiteY4" fmla="*/ 9525 h 906608"/>
                <a:gd name="connsiteX0" fmla="*/ 108585 w 623465"/>
                <a:gd name="connsiteY0" fmla="*/ 9525 h 906608"/>
                <a:gd name="connsiteX1" fmla="*/ 623465 w 623465"/>
                <a:gd name="connsiteY1" fmla="*/ 0 h 906608"/>
                <a:gd name="connsiteX2" fmla="*/ 623465 w 623465"/>
                <a:gd name="connsiteY2" fmla="*/ 906608 h 906608"/>
                <a:gd name="connsiteX3" fmla="*/ 0 w 623465"/>
                <a:gd name="connsiteY3" fmla="*/ 891368 h 906608"/>
                <a:gd name="connsiteX4" fmla="*/ 108585 w 623465"/>
                <a:gd name="connsiteY4" fmla="*/ 9525 h 906608"/>
                <a:gd name="connsiteX0" fmla="*/ 95250 w 623465"/>
                <a:gd name="connsiteY0" fmla="*/ 22860 h 906608"/>
                <a:gd name="connsiteX1" fmla="*/ 623465 w 623465"/>
                <a:gd name="connsiteY1" fmla="*/ 0 h 906608"/>
                <a:gd name="connsiteX2" fmla="*/ 623465 w 623465"/>
                <a:gd name="connsiteY2" fmla="*/ 906608 h 906608"/>
                <a:gd name="connsiteX3" fmla="*/ 0 w 623465"/>
                <a:gd name="connsiteY3" fmla="*/ 891368 h 906608"/>
                <a:gd name="connsiteX4" fmla="*/ 95250 w 623465"/>
                <a:gd name="connsiteY4" fmla="*/ 22860 h 906608"/>
                <a:gd name="connsiteX0" fmla="*/ 95250 w 665375"/>
                <a:gd name="connsiteY0" fmla="*/ 22860 h 891368"/>
                <a:gd name="connsiteX1" fmla="*/ 623465 w 665375"/>
                <a:gd name="connsiteY1" fmla="*/ 0 h 891368"/>
                <a:gd name="connsiteX2" fmla="*/ 665375 w 665375"/>
                <a:gd name="connsiteY2" fmla="*/ 870413 h 891368"/>
                <a:gd name="connsiteX3" fmla="*/ 0 w 665375"/>
                <a:gd name="connsiteY3" fmla="*/ 891368 h 891368"/>
                <a:gd name="connsiteX4" fmla="*/ 95250 w 665375"/>
                <a:gd name="connsiteY4" fmla="*/ 22860 h 891368"/>
                <a:gd name="connsiteX0" fmla="*/ 95250 w 665375"/>
                <a:gd name="connsiteY0" fmla="*/ 22860 h 931894"/>
                <a:gd name="connsiteX1" fmla="*/ 623465 w 665375"/>
                <a:gd name="connsiteY1" fmla="*/ 0 h 931894"/>
                <a:gd name="connsiteX2" fmla="*/ 665375 w 665375"/>
                <a:gd name="connsiteY2" fmla="*/ 870413 h 931894"/>
                <a:gd name="connsiteX3" fmla="*/ 0 w 665375"/>
                <a:gd name="connsiteY3" fmla="*/ 891368 h 931894"/>
                <a:gd name="connsiteX4" fmla="*/ 95250 w 665375"/>
                <a:gd name="connsiteY4" fmla="*/ 22860 h 931894"/>
                <a:gd name="connsiteX0" fmla="*/ 2134 w 572259"/>
                <a:gd name="connsiteY0" fmla="*/ 22860 h 938895"/>
                <a:gd name="connsiteX1" fmla="*/ 530349 w 572259"/>
                <a:gd name="connsiteY1" fmla="*/ 0 h 938895"/>
                <a:gd name="connsiteX2" fmla="*/ 572259 w 572259"/>
                <a:gd name="connsiteY2" fmla="*/ 870413 h 938895"/>
                <a:gd name="connsiteX3" fmla="*/ 19279 w 572259"/>
                <a:gd name="connsiteY3" fmla="*/ 912345 h 938895"/>
                <a:gd name="connsiteX4" fmla="*/ 2134 w 572259"/>
                <a:gd name="connsiteY4" fmla="*/ 22860 h 938895"/>
                <a:gd name="connsiteX0" fmla="*/ 4073 w 574198"/>
                <a:gd name="connsiteY0" fmla="*/ 22860 h 938895"/>
                <a:gd name="connsiteX1" fmla="*/ 532288 w 574198"/>
                <a:gd name="connsiteY1" fmla="*/ 0 h 938895"/>
                <a:gd name="connsiteX2" fmla="*/ 574198 w 574198"/>
                <a:gd name="connsiteY2" fmla="*/ 870413 h 938895"/>
                <a:gd name="connsiteX3" fmla="*/ 21218 w 574198"/>
                <a:gd name="connsiteY3" fmla="*/ 912345 h 938895"/>
                <a:gd name="connsiteX4" fmla="*/ 4073 w 574198"/>
                <a:gd name="connsiteY4" fmla="*/ 22860 h 938895"/>
                <a:gd name="connsiteX0" fmla="*/ 4073 w 682783"/>
                <a:gd name="connsiteY0" fmla="*/ 0 h 916035"/>
                <a:gd name="connsiteX1" fmla="*/ 682783 w 682783"/>
                <a:gd name="connsiteY1" fmla="*/ 82027 h 916035"/>
                <a:gd name="connsiteX2" fmla="*/ 574198 w 682783"/>
                <a:gd name="connsiteY2" fmla="*/ 847553 h 916035"/>
                <a:gd name="connsiteX3" fmla="*/ 21218 w 682783"/>
                <a:gd name="connsiteY3" fmla="*/ 889485 h 916035"/>
                <a:gd name="connsiteX4" fmla="*/ 4073 w 682783"/>
                <a:gd name="connsiteY4" fmla="*/ 0 h 916035"/>
                <a:gd name="connsiteX0" fmla="*/ 4073 w 682783"/>
                <a:gd name="connsiteY0" fmla="*/ 0 h 1084427"/>
                <a:gd name="connsiteX1" fmla="*/ 682783 w 682783"/>
                <a:gd name="connsiteY1" fmla="*/ 82027 h 1084427"/>
                <a:gd name="connsiteX2" fmla="*/ 680878 w 682783"/>
                <a:gd name="connsiteY2" fmla="*/ 1052083 h 1084427"/>
                <a:gd name="connsiteX3" fmla="*/ 21218 w 682783"/>
                <a:gd name="connsiteY3" fmla="*/ 889485 h 1084427"/>
                <a:gd name="connsiteX4" fmla="*/ 4073 w 682783"/>
                <a:gd name="connsiteY4" fmla="*/ 0 h 1084427"/>
                <a:gd name="connsiteX0" fmla="*/ 4073 w 682783"/>
                <a:gd name="connsiteY0" fmla="*/ 0 h 1084427"/>
                <a:gd name="connsiteX1" fmla="*/ 682783 w 682783"/>
                <a:gd name="connsiteY1" fmla="*/ 82027 h 1084427"/>
                <a:gd name="connsiteX2" fmla="*/ 680878 w 682783"/>
                <a:gd name="connsiteY2" fmla="*/ 1052083 h 1084427"/>
                <a:gd name="connsiteX3" fmla="*/ 21218 w 682783"/>
                <a:gd name="connsiteY3" fmla="*/ 889485 h 1084427"/>
                <a:gd name="connsiteX4" fmla="*/ 4073 w 682783"/>
                <a:gd name="connsiteY4" fmla="*/ 0 h 1084427"/>
                <a:gd name="connsiteX0" fmla="*/ 4073 w 1991518"/>
                <a:gd name="connsiteY0" fmla="*/ 0 h 1009484"/>
                <a:gd name="connsiteX1" fmla="*/ 682783 w 1991518"/>
                <a:gd name="connsiteY1" fmla="*/ 82027 h 1009484"/>
                <a:gd name="connsiteX2" fmla="*/ 1991518 w 1991518"/>
                <a:gd name="connsiteY2" fmla="*/ 968173 h 1009484"/>
                <a:gd name="connsiteX3" fmla="*/ 21218 w 1991518"/>
                <a:gd name="connsiteY3" fmla="*/ 889485 h 1009484"/>
                <a:gd name="connsiteX4" fmla="*/ 4073 w 1991518"/>
                <a:gd name="connsiteY4" fmla="*/ 0 h 1009484"/>
                <a:gd name="connsiteX0" fmla="*/ 4073 w 1983898"/>
                <a:gd name="connsiteY0" fmla="*/ 0 h 1197348"/>
                <a:gd name="connsiteX1" fmla="*/ 682783 w 1983898"/>
                <a:gd name="connsiteY1" fmla="*/ 82027 h 1197348"/>
                <a:gd name="connsiteX2" fmla="*/ 1983898 w 1983898"/>
                <a:gd name="connsiteY2" fmla="*/ 1172704 h 1197348"/>
                <a:gd name="connsiteX3" fmla="*/ 21218 w 1983898"/>
                <a:gd name="connsiteY3" fmla="*/ 889485 h 1197348"/>
                <a:gd name="connsiteX4" fmla="*/ 4073 w 1983898"/>
                <a:gd name="connsiteY4" fmla="*/ 0 h 1197348"/>
                <a:gd name="connsiteX0" fmla="*/ 4073 w 1983898"/>
                <a:gd name="connsiteY0" fmla="*/ 0 h 1207242"/>
                <a:gd name="connsiteX1" fmla="*/ 682783 w 1983898"/>
                <a:gd name="connsiteY1" fmla="*/ 82027 h 1207242"/>
                <a:gd name="connsiteX2" fmla="*/ 1983898 w 1983898"/>
                <a:gd name="connsiteY2" fmla="*/ 1172704 h 1207242"/>
                <a:gd name="connsiteX3" fmla="*/ 21218 w 1983898"/>
                <a:gd name="connsiteY3" fmla="*/ 889485 h 1207242"/>
                <a:gd name="connsiteX4" fmla="*/ 4073 w 1983898"/>
                <a:gd name="connsiteY4" fmla="*/ 0 h 1207242"/>
                <a:gd name="connsiteX0" fmla="*/ 4073 w 2010568"/>
                <a:gd name="connsiteY0" fmla="*/ 0 h 1207242"/>
                <a:gd name="connsiteX1" fmla="*/ 2010568 w 2010568"/>
                <a:gd name="connsiteY1" fmla="*/ 108249 h 1207242"/>
                <a:gd name="connsiteX2" fmla="*/ 1983898 w 2010568"/>
                <a:gd name="connsiteY2" fmla="*/ 1172704 h 1207242"/>
                <a:gd name="connsiteX3" fmla="*/ 21218 w 2010568"/>
                <a:gd name="connsiteY3" fmla="*/ 889485 h 1207242"/>
                <a:gd name="connsiteX4" fmla="*/ 4073 w 2010568"/>
                <a:gd name="connsiteY4" fmla="*/ 0 h 1207242"/>
                <a:gd name="connsiteX0" fmla="*/ 4073 w 3262153"/>
                <a:gd name="connsiteY0" fmla="*/ 0 h 1105565"/>
                <a:gd name="connsiteX1" fmla="*/ 2010568 w 3262153"/>
                <a:gd name="connsiteY1" fmla="*/ 108249 h 1105565"/>
                <a:gd name="connsiteX2" fmla="*/ 3262153 w 3262153"/>
                <a:gd name="connsiteY2" fmla="*/ 1062572 h 1105565"/>
                <a:gd name="connsiteX3" fmla="*/ 21218 w 3262153"/>
                <a:gd name="connsiteY3" fmla="*/ 889485 h 1105565"/>
                <a:gd name="connsiteX4" fmla="*/ 4073 w 3262153"/>
                <a:gd name="connsiteY4" fmla="*/ 0 h 1105565"/>
                <a:gd name="connsiteX0" fmla="*/ 4073 w 3262153"/>
                <a:gd name="connsiteY0" fmla="*/ 64815 h 1170380"/>
                <a:gd name="connsiteX1" fmla="*/ 3243103 w 3262153"/>
                <a:gd name="connsiteY1" fmla="*/ 0 h 1170380"/>
                <a:gd name="connsiteX2" fmla="*/ 3262153 w 3262153"/>
                <a:gd name="connsiteY2" fmla="*/ 1127387 h 1170380"/>
                <a:gd name="connsiteX3" fmla="*/ 21218 w 3262153"/>
                <a:gd name="connsiteY3" fmla="*/ 954300 h 1170380"/>
                <a:gd name="connsiteX4" fmla="*/ 4073 w 3262153"/>
                <a:gd name="connsiteY4" fmla="*/ 64815 h 1170380"/>
                <a:gd name="connsiteX0" fmla="*/ 4073 w 3243103"/>
                <a:gd name="connsiteY0" fmla="*/ 64815 h 1184662"/>
                <a:gd name="connsiteX1" fmla="*/ 3243103 w 3243103"/>
                <a:gd name="connsiteY1" fmla="*/ 0 h 1184662"/>
                <a:gd name="connsiteX2" fmla="*/ 3241198 w 3243103"/>
                <a:gd name="connsiteY2" fmla="*/ 1143120 h 1184662"/>
                <a:gd name="connsiteX3" fmla="*/ 21218 w 3243103"/>
                <a:gd name="connsiteY3" fmla="*/ 954300 h 1184662"/>
                <a:gd name="connsiteX4" fmla="*/ 4073 w 3243103"/>
                <a:gd name="connsiteY4" fmla="*/ 64815 h 1184662"/>
                <a:gd name="connsiteX0" fmla="*/ 4073 w 3243103"/>
                <a:gd name="connsiteY0" fmla="*/ 64815 h 1324564"/>
                <a:gd name="connsiteX1" fmla="*/ 3243103 w 3243103"/>
                <a:gd name="connsiteY1" fmla="*/ 0 h 1324564"/>
                <a:gd name="connsiteX2" fmla="*/ 3241198 w 3243103"/>
                <a:gd name="connsiteY2" fmla="*/ 1143120 h 1324564"/>
                <a:gd name="connsiteX3" fmla="*/ 21218 w 3243103"/>
                <a:gd name="connsiteY3" fmla="*/ 954300 h 1324564"/>
                <a:gd name="connsiteX4" fmla="*/ 4073 w 3243103"/>
                <a:gd name="connsiteY4" fmla="*/ 64815 h 132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43103" h="1324564">
                  <a:moveTo>
                    <a:pt x="4073" y="64815"/>
                  </a:moveTo>
                  <a:lnTo>
                    <a:pt x="3243103" y="0"/>
                  </a:lnTo>
                  <a:cubicBezTo>
                    <a:pt x="3242468" y="323352"/>
                    <a:pt x="3238023" y="762079"/>
                    <a:pt x="3241198" y="1143120"/>
                  </a:cubicBezTo>
                  <a:cubicBezTo>
                    <a:pt x="836276" y="1644377"/>
                    <a:pt x="243010" y="947315"/>
                    <a:pt x="21218" y="954300"/>
                  </a:cubicBezTo>
                  <a:cubicBezTo>
                    <a:pt x="16138" y="500519"/>
                    <a:pt x="-9897" y="367653"/>
                    <a:pt x="4073" y="64815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1" name="Прямоугольник 2">
              <a:extLst>
                <a:ext uri="{FF2B5EF4-FFF2-40B4-BE49-F238E27FC236}">
                  <a16:creationId xmlns:a16="http://schemas.microsoft.com/office/drawing/2014/main" id="{FDD2771B-0BE1-49D5-B256-321CCA98458D}"/>
                </a:ext>
              </a:extLst>
            </p:cNvPr>
            <p:cNvSpPr/>
            <p:nvPr/>
          </p:nvSpPr>
          <p:spPr>
            <a:xfrm>
              <a:off x="2222572" y="4016571"/>
              <a:ext cx="1137094" cy="481144"/>
            </a:xfrm>
            <a:custGeom>
              <a:avLst/>
              <a:gdLst>
                <a:gd name="connsiteX0" fmla="*/ 0 w 167143"/>
                <a:gd name="connsiteY0" fmla="*/ 0 h 891036"/>
                <a:gd name="connsiteX1" fmla="*/ 167143 w 167143"/>
                <a:gd name="connsiteY1" fmla="*/ 0 h 891036"/>
                <a:gd name="connsiteX2" fmla="*/ 167143 w 167143"/>
                <a:gd name="connsiteY2" fmla="*/ 891036 h 891036"/>
                <a:gd name="connsiteX3" fmla="*/ 0 w 167143"/>
                <a:gd name="connsiteY3" fmla="*/ 891036 h 891036"/>
                <a:gd name="connsiteX4" fmla="*/ 0 w 167143"/>
                <a:gd name="connsiteY4" fmla="*/ 0 h 891036"/>
                <a:gd name="connsiteX0" fmla="*/ 0 w 212863"/>
                <a:gd name="connsiteY0" fmla="*/ 0 h 906276"/>
                <a:gd name="connsiteX1" fmla="*/ 167143 w 212863"/>
                <a:gd name="connsiteY1" fmla="*/ 0 h 906276"/>
                <a:gd name="connsiteX2" fmla="*/ 212863 w 212863"/>
                <a:gd name="connsiteY2" fmla="*/ 906276 h 906276"/>
                <a:gd name="connsiteX3" fmla="*/ 0 w 212863"/>
                <a:gd name="connsiteY3" fmla="*/ 891036 h 906276"/>
                <a:gd name="connsiteX4" fmla="*/ 0 w 212863"/>
                <a:gd name="connsiteY4" fmla="*/ 0 h 906276"/>
                <a:gd name="connsiteX0" fmla="*/ 0 w 212863"/>
                <a:gd name="connsiteY0" fmla="*/ 0 h 900561"/>
                <a:gd name="connsiteX1" fmla="*/ 167143 w 212863"/>
                <a:gd name="connsiteY1" fmla="*/ 0 h 900561"/>
                <a:gd name="connsiteX2" fmla="*/ 212863 w 212863"/>
                <a:gd name="connsiteY2" fmla="*/ 900561 h 900561"/>
                <a:gd name="connsiteX3" fmla="*/ 0 w 212863"/>
                <a:gd name="connsiteY3" fmla="*/ 891036 h 900561"/>
                <a:gd name="connsiteX4" fmla="*/ 0 w 212863"/>
                <a:gd name="connsiteY4" fmla="*/ 0 h 900561"/>
                <a:gd name="connsiteX0" fmla="*/ 0 w 212863"/>
                <a:gd name="connsiteY0" fmla="*/ 22860 h 923421"/>
                <a:gd name="connsiteX1" fmla="*/ 207084 w 212863"/>
                <a:gd name="connsiteY1" fmla="*/ 0 h 923421"/>
                <a:gd name="connsiteX2" fmla="*/ 212863 w 212863"/>
                <a:gd name="connsiteY2" fmla="*/ 923421 h 923421"/>
                <a:gd name="connsiteX3" fmla="*/ 0 w 212863"/>
                <a:gd name="connsiteY3" fmla="*/ 913896 h 923421"/>
                <a:gd name="connsiteX4" fmla="*/ 0 w 212863"/>
                <a:gd name="connsiteY4" fmla="*/ 22860 h 923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2863" h="923421">
                  <a:moveTo>
                    <a:pt x="0" y="22860"/>
                  </a:moveTo>
                  <a:lnTo>
                    <a:pt x="207084" y="0"/>
                  </a:lnTo>
                  <a:cubicBezTo>
                    <a:pt x="209010" y="307807"/>
                    <a:pt x="210937" y="615614"/>
                    <a:pt x="212863" y="923421"/>
                  </a:cubicBezTo>
                  <a:lnTo>
                    <a:pt x="0" y="913896"/>
                  </a:lnTo>
                  <a:lnTo>
                    <a:pt x="0" y="2286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3CF97D5B-5B7E-44BC-AD15-B33A841CFC7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6211" b="87891" l="6348" r="89844">
                          <a14:foregroundMark x1="6348" y1="86133" x2="6348" y2="86133"/>
                          <a14:foregroundMark x1="53711" y1="87988" x2="53711" y2="87988"/>
                          <a14:foregroundMark x1="73730" y1="16211" x2="73730" y2="1621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805" b="6045"/>
            <a:stretch/>
          </p:blipFill>
          <p:spPr bwMode="auto">
            <a:xfrm>
              <a:off x="-23311" y="1552686"/>
              <a:ext cx="4371567" cy="3503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91755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8E1F129-97AB-804C-B022-957DA5041163}"/>
              </a:ext>
            </a:extLst>
          </p:cNvPr>
          <p:cNvSpPr txBox="1"/>
          <p:nvPr/>
        </p:nvSpPr>
        <p:spPr>
          <a:xfrm>
            <a:off x="4052597" y="355336"/>
            <a:ext cx="73267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0" i="0" u="none" strike="noStrike" kern="1200" spc="0" baseline="0">
                <a:solidFill>
                  <a:srgbClr val="44546A"/>
                </a:solidFill>
                <a:latin typeface="Montserrat SemiBold" pitchFamily="2" charset="0"/>
                <a:ea typeface="+mn-ea"/>
                <a:cs typeface="+mn-cs"/>
              </a:defRPr>
            </a:pPr>
            <a:r>
              <a:rPr lang="ru-RU" sz="2400" dirty="0">
                <a:solidFill>
                  <a:srgbClr val="004899"/>
                </a:solidFill>
                <a:latin typeface="Montserrat SemiBold" pitchFamily="2" charset="0"/>
              </a:rPr>
              <a:t>Применение налоговых льгот по НИОКР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020B493-6734-4982-9F1D-2BA8CB1F939C}"/>
              </a:ext>
            </a:extLst>
          </p:cNvPr>
          <p:cNvSpPr txBox="1"/>
          <p:nvPr/>
        </p:nvSpPr>
        <p:spPr>
          <a:xfrm>
            <a:off x="-851746" y="4100098"/>
            <a:ext cx="612300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0" i="0" u="none" strike="noStrike" kern="1200" spc="0" baseline="0">
                <a:solidFill>
                  <a:srgbClr val="44546A"/>
                </a:solidFill>
                <a:latin typeface="Montserrat SemiBold" pitchFamily="2" charset="0"/>
                <a:ea typeface="+mn-ea"/>
                <a:cs typeface="+mn-cs"/>
              </a:defRPr>
            </a:pPr>
            <a:r>
              <a:rPr lang="ru-RU" sz="2000" dirty="0">
                <a:solidFill>
                  <a:srgbClr val="004899"/>
                </a:solidFill>
                <a:latin typeface="Montserrat SemiBold" pitchFamily="2" charset="0"/>
              </a:rPr>
              <a:t>предприятий </a:t>
            </a:r>
            <a:br>
              <a:rPr lang="ru-RU" sz="2000" dirty="0">
                <a:solidFill>
                  <a:srgbClr val="004899"/>
                </a:solidFill>
                <a:latin typeface="Montserrat SemiBold" pitchFamily="2" charset="0"/>
              </a:rPr>
            </a:br>
            <a:r>
              <a:rPr lang="ru-RU" sz="2000" dirty="0">
                <a:solidFill>
                  <a:srgbClr val="004899"/>
                </a:solidFill>
                <a:latin typeface="Montserrat SemiBold" pitchFamily="2" charset="0"/>
              </a:rPr>
              <a:t>успешно применили </a:t>
            </a:r>
            <a:br>
              <a:rPr lang="ru-RU" sz="2000" dirty="0">
                <a:solidFill>
                  <a:srgbClr val="004899"/>
                </a:solidFill>
                <a:latin typeface="Montserrat SemiBold" pitchFamily="2" charset="0"/>
              </a:rPr>
            </a:br>
            <a:r>
              <a:rPr lang="ru-RU" sz="2000" dirty="0">
                <a:solidFill>
                  <a:srgbClr val="004899"/>
                </a:solidFill>
                <a:latin typeface="Montserrat SemiBold" pitchFamily="2" charset="0"/>
              </a:rPr>
              <a:t>налоговые льготы по НИОКР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D75843B-2886-49E2-9E52-1C4093692C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6109" y="225595"/>
            <a:ext cx="2314387" cy="721149"/>
          </a:xfrm>
          <a:prstGeom prst="rect">
            <a:avLst/>
          </a:prstGeom>
        </p:spPr>
      </p:pic>
      <p:pic>
        <p:nvPicPr>
          <p:cNvPr id="25" name="Picture 4" descr="Российский союз промышленников и предпринимателей — Википедия">
            <a:extLst>
              <a:ext uri="{FF2B5EF4-FFF2-40B4-BE49-F238E27FC236}">
                <a16:creationId xmlns:a16="http://schemas.microsoft.com/office/drawing/2014/main" id="{23389116-9D97-4B7D-8FDB-A6BD815027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069" y="-118776"/>
            <a:ext cx="1742087" cy="1409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27B3FBB7-7EB2-4D45-88D3-BEDEFC563D9D}"/>
              </a:ext>
            </a:extLst>
          </p:cNvPr>
          <p:cNvSpPr txBox="1"/>
          <p:nvPr/>
        </p:nvSpPr>
        <p:spPr>
          <a:xfrm>
            <a:off x="-19006" y="2480164"/>
            <a:ext cx="445752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0" i="0" u="none" strike="noStrike" kern="1200" spc="0" baseline="0">
                <a:solidFill>
                  <a:srgbClr val="44546A"/>
                </a:solidFill>
                <a:latin typeface="Montserrat SemiBold" pitchFamily="2" charset="0"/>
                <a:ea typeface="+mn-ea"/>
                <a:cs typeface="+mn-cs"/>
              </a:defRPr>
            </a:pPr>
            <a:r>
              <a:rPr lang="ru-RU" sz="8800" dirty="0">
                <a:solidFill>
                  <a:srgbClr val="004899"/>
                </a:solidFill>
                <a:latin typeface="Montserrat SemiBold" pitchFamily="2" charset="0"/>
              </a:rPr>
              <a:t>9%</a:t>
            </a:r>
            <a:endParaRPr lang="ru-RU" sz="4800" dirty="0">
              <a:solidFill>
                <a:srgbClr val="004899"/>
              </a:solidFill>
              <a:latin typeface="Montserrat SemiBold" pitchFamily="2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74EADB9-5F34-4DAF-9431-63AEF64EDBB5}"/>
              </a:ext>
            </a:extLst>
          </p:cNvPr>
          <p:cNvSpPr txBox="1"/>
          <p:nvPr/>
        </p:nvSpPr>
        <p:spPr>
          <a:xfrm>
            <a:off x="5094788" y="4100098"/>
            <a:ext cx="612300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0" i="0" u="none" strike="noStrike" kern="1200" spc="0" baseline="0">
                <a:solidFill>
                  <a:srgbClr val="44546A"/>
                </a:solidFill>
                <a:latin typeface="Montserrat SemiBold" pitchFamily="2" charset="0"/>
                <a:ea typeface="+mn-ea"/>
                <a:cs typeface="+mn-cs"/>
              </a:defRPr>
            </a:pPr>
            <a:r>
              <a:rPr lang="ru-RU" sz="2000" dirty="0">
                <a:solidFill>
                  <a:srgbClr val="004899"/>
                </a:solidFill>
                <a:latin typeface="Montserrat SemiBold" pitchFamily="2" charset="0"/>
              </a:rPr>
              <a:t>предприятий </a:t>
            </a:r>
            <a:br>
              <a:rPr lang="ru-RU" sz="2000" dirty="0">
                <a:solidFill>
                  <a:srgbClr val="004899"/>
                </a:solidFill>
                <a:latin typeface="Montserrat SemiBold" pitchFamily="2" charset="0"/>
              </a:rPr>
            </a:br>
            <a:r>
              <a:rPr lang="ru-RU" sz="2000" dirty="0">
                <a:solidFill>
                  <a:srgbClr val="004899"/>
                </a:solidFill>
                <a:latin typeface="Montserrat SemiBold" pitchFamily="2" charset="0"/>
              </a:rPr>
              <a:t>столкнулись со сложностями, изучали возможность или не применяли </a:t>
            </a:r>
            <a:br>
              <a:rPr lang="ru-RU" sz="2000" dirty="0">
                <a:solidFill>
                  <a:srgbClr val="004899"/>
                </a:solidFill>
                <a:latin typeface="Montserrat SemiBold" pitchFamily="2" charset="0"/>
              </a:rPr>
            </a:br>
            <a:r>
              <a:rPr lang="ru-RU" sz="2000" dirty="0">
                <a:solidFill>
                  <a:srgbClr val="004899"/>
                </a:solidFill>
                <a:latin typeface="Montserrat SemiBold" pitchFamily="2" charset="0"/>
              </a:rPr>
              <a:t>налоговые льготы по НИОКР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BB30A52-726F-4CD2-BD0C-6B59ECFD8884}"/>
              </a:ext>
            </a:extLst>
          </p:cNvPr>
          <p:cNvSpPr txBox="1"/>
          <p:nvPr/>
        </p:nvSpPr>
        <p:spPr>
          <a:xfrm>
            <a:off x="5927528" y="2480164"/>
            <a:ext cx="445752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0" i="0" u="none" strike="noStrike" kern="1200" spc="0" baseline="0">
                <a:solidFill>
                  <a:srgbClr val="44546A"/>
                </a:solidFill>
                <a:latin typeface="Montserrat SemiBold" pitchFamily="2" charset="0"/>
                <a:ea typeface="+mn-ea"/>
                <a:cs typeface="+mn-cs"/>
              </a:defRPr>
            </a:pPr>
            <a:r>
              <a:rPr lang="ru-RU" sz="8800" dirty="0">
                <a:solidFill>
                  <a:srgbClr val="004899"/>
                </a:solidFill>
                <a:latin typeface="Montserrat SemiBold" pitchFamily="2" charset="0"/>
              </a:rPr>
              <a:t>91%</a:t>
            </a:r>
            <a:endParaRPr lang="ru-RU" sz="4800" dirty="0">
              <a:solidFill>
                <a:srgbClr val="004899"/>
              </a:solidFill>
              <a:latin typeface="Montserrat SemiBold" pitchFamily="2" charset="0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865C7AD4-C44D-446E-88A8-3E8A235D56C5}"/>
              </a:ext>
            </a:extLst>
          </p:cNvPr>
          <p:cNvCxnSpPr>
            <a:cxnSpLocks/>
          </p:cNvCxnSpPr>
          <p:nvPr/>
        </p:nvCxnSpPr>
        <p:spPr>
          <a:xfrm>
            <a:off x="4417670" y="1386073"/>
            <a:ext cx="0" cy="5220182"/>
          </a:xfrm>
          <a:prstGeom prst="line">
            <a:avLst/>
          </a:prstGeom>
          <a:ln w="38100">
            <a:solidFill>
              <a:srgbClr val="0048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1484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8E1F129-97AB-804C-B022-957DA5041163}"/>
              </a:ext>
            </a:extLst>
          </p:cNvPr>
          <p:cNvSpPr txBox="1"/>
          <p:nvPr/>
        </p:nvSpPr>
        <p:spPr>
          <a:xfrm>
            <a:off x="6096000" y="352021"/>
            <a:ext cx="50904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0" i="0" u="none" strike="noStrike" kern="1200" spc="0" baseline="0">
                <a:solidFill>
                  <a:srgbClr val="44546A"/>
                </a:solidFill>
                <a:latin typeface="Montserrat SemiBold" pitchFamily="2" charset="0"/>
                <a:ea typeface="+mn-ea"/>
                <a:cs typeface="+mn-cs"/>
              </a:defRPr>
            </a:pPr>
            <a:r>
              <a:rPr lang="ru-RU" sz="2400" dirty="0">
                <a:solidFill>
                  <a:srgbClr val="004899"/>
                </a:solidFill>
                <a:latin typeface="Montserrat SemiBold" pitchFamily="2" charset="0"/>
              </a:rPr>
              <a:t>Существующие критерии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5FE9139C-36BD-404E-9C71-83D3CA57B5FC}"/>
              </a:ext>
            </a:extLst>
          </p:cNvPr>
          <p:cNvGrpSpPr/>
          <p:nvPr/>
        </p:nvGrpSpPr>
        <p:grpSpPr>
          <a:xfrm>
            <a:off x="6574350" y="1275614"/>
            <a:ext cx="1692044" cy="1438992"/>
            <a:chOff x="6574350" y="1275614"/>
            <a:chExt cx="1692044" cy="1438992"/>
          </a:xfrm>
        </p:grpSpPr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FE33B14F-A19B-4839-BA27-28A5A36F697F}"/>
                </a:ext>
              </a:extLst>
            </p:cNvPr>
            <p:cNvSpPr/>
            <p:nvPr/>
          </p:nvSpPr>
          <p:spPr>
            <a:xfrm>
              <a:off x="6695708" y="1275614"/>
              <a:ext cx="1418417" cy="1438992"/>
            </a:xfrm>
            <a:prstGeom prst="ellipse">
              <a:avLst/>
            </a:prstGeom>
            <a:ln w="12700">
              <a:solidFill>
                <a:srgbClr val="4454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020B493-6734-4982-9F1D-2BA8CB1F939C}"/>
                </a:ext>
              </a:extLst>
            </p:cNvPr>
            <p:cNvSpPr txBox="1"/>
            <p:nvPr/>
          </p:nvSpPr>
          <p:spPr>
            <a:xfrm>
              <a:off x="6574350" y="1641776"/>
              <a:ext cx="169204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sz="2200" b="0" i="0" u="none" strike="noStrike" kern="1200" spc="0" baseline="0">
                  <a:solidFill>
                    <a:srgbClr val="44546A"/>
                  </a:solidFill>
                  <a:latin typeface="Montserrat SemiBold" pitchFamily="2" charset="0"/>
                  <a:ea typeface="+mn-ea"/>
                  <a:cs typeface="+mn-cs"/>
                </a:defRPr>
              </a:pPr>
              <a:r>
                <a:rPr lang="ru-RU" sz="3600" dirty="0">
                  <a:solidFill>
                    <a:schemeClr val="bg1"/>
                  </a:solidFill>
                  <a:latin typeface="Montserrat SemiBold" pitchFamily="2" charset="0"/>
                </a:rPr>
                <a:t>45%</a:t>
              </a:r>
              <a:endParaRPr lang="ru-RU" sz="2000" dirty="0">
                <a:solidFill>
                  <a:schemeClr val="bg1"/>
                </a:solidFill>
                <a:latin typeface="Montserrat SemiBold" pitchFamily="2" charset="0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0020B493-6734-4982-9F1D-2BA8CB1F939C}"/>
              </a:ext>
            </a:extLst>
          </p:cNvPr>
          <p:cNvSpPr txBox="1"/>
          <p:nvPr/>
        </p:nvSpPr>
        <p:spPr>
          <a:xfrm>
            <a:off x="8337105" y="1542696"/>
            <a:ext cx="487838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0" i="0" u="none" strike="noStrike" kern="1200" spc="0" baseline="0">
                <a:solidFill>
                  <a:srgbClr val="44546A"/>
                </a:solidFill>
                <a:latin typeface="Montserrat SemiBold" pitchFamily="2" charset="0"/>
                <a:ea typeface="+mn-ea"/>
                <a:cs typeface="+mn-cs"/>
              </a:defRPr>
            </a:pPr>
            <a:r>
              <a:rPr lang="ru-RU" sz="1750" dirty="0">
                <a:solidFill>
                  <a:srgbClr val="004899"/>
                </a:solidFill>
                <a:latin typeface="Montserrat SemiBold" pitchFamily="2" charset="0"/>
              </a:rPr>
              <a:t>поддерживают </a:t>
            </a:r>
            <a:br>
              <a:rPr lang="ru-RU" sz="1750" dirty="0">
                <a:solidFill>
                  <a:srgbClr val="004899"/>
                </a:solidFill>
                <a:latin typeface="Montserrat SemiBold" pitchFamily="2" charset="0"/>
              </a:rPr>
            </a:br>
            <a:r>
              <a:rPr lang="ru-RU" sz="1750" dirty="0">
                <a:solidFill>
                  <a:srgbClr val="004899"/>
                </a:solidFill>
                <a:latin typeface="Montserrat SemiBold" pitchFamily="2" charset="0"/>
              </a:rPr>
              <a:t>существующий </a:t>
            </a:r>
            <a:br>
              <a:rPr lang="ru-RU" sz="1750" dirty="0">
                <a:solidFill>
                  <a:srgbClr val="004899"/>
                </a:solidFill>
                <a:latin typeface="Montserrat SemiBold" pitchFamily="2" charset="0"/>
              </a:rPr>
            </a:br>
            <a:r>
              <a:rPr lang="ru-RU" sz="1750" dirty="0">
                <a:solidFill>
                  <a:srgbClr val="004899"/>
                </a:solidFill>
                <a:latin typeface="Montserrat SemiBold" pitchFamily="2" charset="0"/>
              </a:rPr>
              <a:t>критерий новизны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020B493-6734-4982-9F1D-2BA8CB1F939C}"/>
              </a:ext>
            </a:extLst>
          </p:cNvPr>
          <p:cNvSpPr txBox="1"/>
          <p:nvPr/>
        </p:nvSpPr>
        <p:spPr>
          <a:xfrm>
            <a:off x="8312694" y="2935176"/>
            <a:ext cx="4118512" cy="1438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0" i="0" u="none" strike="noStrike" kern="1200" spc="0" baseline="0">
                <a:solidFill>
                  <a:srgbClr val="44546A"/>
                </a:solidFill>
                <a:latin typeface="Montserrat SemiBold" pitchFamily="2" charset="0"/>
                <a:ea typeface="+mn-ea"/>
                <a:cs typeface="+mn-cs"/>
              </a:defRPr>
            </a:pPr>
            <a:r>
              <a:rPr lang="ru-RU" sz="1750" dirty="0">
                <a:solidFill>
                  <a:srgbClr val="004899"/>
                </a:solidFill>
                <a:latin typeface="Montserrat SemiBold" pitchFamily="2" charset="0"/>
              </a:rPr>
              <a:t>считают, что требуется дополнительная </a:t>
            </a:r>
            <a:br>
              <a:rPr lang="ru-RU" sz="1750" dirty="0">
                <a:solidFill>
                  <a:srgbClr val="004899"/>
                </a:solidFill>
                <a:latin typeface="Montserrat SemiBold" pitchFamily="2" charset="0"/>
              </a:rPr>
            </a:br>
            <a:r>
              <a:rPr lang="ru-RU" sz="1750" dirty="0">
                <a:solidFill>
                  <a:srgbClr val="004899"/>
                </a:solidFill>
                <a:latin typeface="Montserrat SemiBold" pitchFamily="2" charset="0"/>
              </a:rPr>
              <a:t>детализация или вопрос</a:t>
            </a:r>
            <a:br>
              <a:rPr lang="ru-RU" sz="1750" dirty="0">
                <a:solidFill>
                  <a:srgbClr val="004899"/>
                </a:solidFill>
                <a:latin typeface="Montserrat SemiBold" pitchFamily="2" charset="0"/>
              </a:rPr>
            </a:br>
            <a:r>
              <a:rPr lang="ru-RU" sz="1750" dirty="0">
                <a:solidFill>
                  <a:srgbClr val="004899"/>
                </a:solidFill>
                <a:latin typeface="Montserrat SemiBold" pitchFamily="2" charset="0"/>
              </a:rPr>
              <a:t>не является существенным </a:t>
            </a:r>
            <a:br>
              <a:rPr lang="ru-RU" sz="1750" dirty="0">
                <a:solidFill>
                  <a:srgbClr val="004899"/>
                </a:solidFill>
                <a:latin typeface="Montserrat SemiBold" pitchFamily="2" charset="0"/>
              </a:rPr>
            </a:br>
            <a:r>
              <a:rPr lang="ru-RU" sz="1750" dirty="0">
                <a:solidFill>
                  <a:srgbClr val="004899"/>
                </a:solidFill>
                <a:latin typeface="Montserrat SemiBold" pitchFamily="2" charset="0"/>
              </a:rPr>
              <a:t>для предприятия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D75843B-2886-49E2-9E52-1C4093692C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6109" y="225595"/>
            <a:ext cx="2314387" cy="721149"/>
          </a:xfrm>
          <a:prstGeom prst="rect">
            <a:avLst/>
          </a:prstGeom>
        </p:spPr>
      </p:pic>
      <p:pic>
        <p:nvPicPr>
          <p:cNvPr id="25" name="Picture 4" descr="Российский союз промышленников и предпринимателей — Википедия">
            <a:extLst>
              <a:ext uri="{FF2B5EF4-FFF2-40B4-BE49-F238E27FC236}">
                <a16:creationId xmlns:a16="http://schemas.microsoft.com/office/drawing/2014/main" id="{23389116-9D97-4B7D-8FDB-A6BD815027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069" y="-118776"/>
            <a:ext cx="1742087" cy="1409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E1153442-31C7-4798-A8AD-03F5E122EF84}"/>
              </a:ext>
            </a:extLst>
          </p:cNvPr>
          <p:cNvGrpSpPr/>
          <p:nvPr/>
        </p:nvGrpSpPr>
        <p:grpSpPr>
          <a:xfrm>
            <a:off x="469654" y="1584598"/>
            <a:ext cx="6000312" cy="2534638"/>
            <a:chOff x="199309" y="1626184"/>
            <a:chExt cx="6293809" cy="2534638"/>
          </a:xfrm>
        </p:grpSpPr>
        <p:sp>
          <p:nvSpPr>
            <p:cNvPr id="42" name="Скругленный прямоугольник 1">
              <a:extLst>
                <a:ext uri="{FF2B5EF4-FFF2-40B4-BE49-F238E27FC236}">
                  <a16:creationId xmlns:a16="http://schemas.microsoft.com/office/drawing/2014/main" id="{80314CA7-9F93-491A-A7B5-73EB0BF5864B}"/>
                </a:ext>
              </a:extLst>
            </p:cNvPr>
            <p:cNvSpPr/>
            <p:nvPr/>
          </p:nvSpPr>
          <p:spPr>
            <a:xfrm>
              <a:off x="199309" y="1626184"/>
              <a:ext cx="6293809" cy="2534638"/>
            </a:xfrm>
            <a:prstGeom prst="roundRect">
              <a:avLst>
                <a:gd name="adj" fmla="val 10186"/>
              </a:avLst>
            </a:prstGeom>
            <a:solidFill>
              <a:schemeClr val="accent1">
                <a:alpha val="23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" name="Прямоугольник 1">
              <a:extLst>
                <a:ext uri="{FF2B5EF4-FFF2-40B4-BE49-F238E27FC236}">
                  <a16:creationId xmlns:a16="http://schemas.microsoft.com/office/drawing/2014/main" id="{01D8352E-9FA5-40E2-BC7C-A3960EE61934}"/>
                </a:ext>
              </a:extLst>
            </p:cNvPr>
            <p:cNvSpPr/>
            <p:nvPr/>
          </p:nvSpPr>
          <p:spPr>
            <a:xfrm>
              <a:off x="380370" y="1790879"/>
              <a:ext cx="5931685" cy="22467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defRPr sz="2200" b="0" i="0" u="none" strike="noStrike" kern="1200" spc="0" baseline="0">
                  <a:solidFill>
                    <a:srgbClr val="44546A"/>
                  </a:solidFill>
                  <a:latin typeface="Montserrat SemiBold" pitchFamily="2" charset="0"/>
                  <a:ea typeface="+mn-ea"/>
                  <a:cs typeface="+mn-cs"/>
                </a:defRPr>
              </a:pPr>
              <a:r>
                <a:rPr lang="ru-RU" sz="2000" i="1" dirty="0">
                  <a:solidFill>
                    <a:srgbClr val="44546A"/>
                  </a:solidFill>
                  <a:latin typeface="Montserrat SemiBold" pitchFamily="2" charset="0"/>
                </a:rPr>
                <a:t>Пункт 1 статьи 262 НК РФ указывает, </a:t>
              </a:r>
              <a:br>
                <a:rPr lang="ru-RU" sz="2000" i="1" dirty="0">
                  <a:solidFill>
                    <a:srgbClr val="44546A"/>
                  </a:solidFill>
                  <a:latin typeface="Montserrat SemiBold" pitchFamily="2" charset="0"/>
                </a:rPr>
              </a:br>
              <a:r>
                <a:rPr lang="ru-RU" sz="2000" i="1" dirty="0">
                  <a:solidFill>
                    <a:srgbClr val="44546A"/>
                  </a:solidFill>
                  <a:latin typeface="Montserrat SemiBold" pitchFamily="2" charset="0"/>
                </a:rPr>
                <a:t>что к НИОКР относятся разработки, направленные на создание новой или усовершенствование производимой продукции (товаров, работ, услуг), в частности создание новых технологий </a:t>
              </a:r>
              <a:br>
                <a:rPr lang="ru-RU" sz="2000" i="1" dirty="0">
                  <a:solidFill>
                    <a:srgbClr val="44546A"/>
                  </a:solidFill>
                  <a:latin typeface="Montserrat SemiBold" pitchFamily="2" charset="0"/>
                </a:rPr>
              </a:br>
              <a:r>
                <a:rPr lang="ru-RU" sz="2000" i="1" dirty="0">
                  <a:solidFill>
                    <a:srgbClr val="44546A"/>
                  </a:solidFill>
                  <a:latin typeface="Montserrat SemiBold" pitchFamily="2" charset="0"/>
                </a:rPr>
                <a:t>или методов управления.</a:t>
              </a: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CF3FB8E0-C8D1-4D80-983F-9C20B06C6CFE}"/>
              </a:ext>
            </a:extLst>
          </p:cNvPr>
          <p:cNvGrpSpPr/>
          <p:nvPr/>
        </p:nvGrpSpPr>
        <p:grpSpPr>
          <a:xfrm>
            <a:off x="6620650" y="2966865"/>
            <a:ext cx="1692044" cy="1438992"/>
            <a:chOff x="6620650" y="2966865"/>
            <a:chExt cx="1692044" cy="1438992"/>
          </a:xfrm>
        </p:grpSpPr>
        <p:sp>
          <p:nvSpPr>
            <p:cNvPr id="40" name="Овал 39">
              <a:extLst>
                <a:ext uri="{FF2B5EF4-FFF2-40B4-BE49-F238E27FC236}">
                  <a16:creationId xmlns:a16="http://schemas.microsoft.com/office/drawing/2014/main" id="{D1AF26F4-9738-4DF3-9FDE-D5ADFB055722}"/>
                </a:ext>
              </a:extLst>
            </p:cNvPr>
            <p:cNvSpPr/>
            <p:nvPr/>
          </p:nvSpPr>
          <p:spPr>
            <a:xfrm>
              <a:off x="6757464" y="2966865"/>
              <a:ext cx="1418417" cy="1438992"/>
            </a:xfrm>
            <a:prstGeom prst="ellipse">
              <a:avLst/>
            </a:prstGeom>
            <a:ln w="12700">
              <a:solidFill>
                <a:srgbClr val="4454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59AE68F-9E83-44A8-A8DE-6CF8D5E3644B}"/>
                </a:ext>
              </a:extLst>
            </p:cNvPr>
            <p:cNvSpPr txBox="1"/>
            <p:nvPr/>
          </p:nvSpPr>
          <p:spPr>
            <a:xfrm>
              <a:off x="6620650" y="3363195"/>
              <a:ext cx="169204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sz="2200" b="0" i="0" u="none" strike="noStrike" kern="1200" spc="0" baseline="0">
                  <a:solidFill>
                    <a:srgbClr val="44546A"/>
                  </a:solidFill>
                  <a:latin typeface="Montserrat SemiBold" pitchFamily="2" charset="0"/>
                  <a:ea typeface="+mn-ea"/>
                  <a:cs typeface="+mn-cs"/>
                </a:defRPr>
              </a:pPr>
              <a:r>
                <a:rPr lang="ru-RU" sz="3600" dirty="0">
                  <a:solidFill>
                    <a:schemeClr val="bg1"/>
                  </a:solidFill>
                  <a:latin typeface="Montserrat SemiBold" pitchFamily="2" charset="0"/>
                </a:rPr>
                <a:t>27,5%</a:t>
              </a:r>
              <a:endParaRPr lang="ru-RU" sz="2000" dirty="0">
                <a:solidFill>
                  <a:schemeClr val="bg1"/>
                </a:solidFill>
                <a:latin typeface="Montserrat SemiBold" pitchFamily="2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CD36A97-B367-4594-A4B8-1EBF55BE28D8}"/>
                </a:ext>
              </a:extLst>
            </p:cNvPr>
            <p:cNvSpPr txBox="1"/>
            <p:nvPr/>
          </p:nvSpPr>
          <p:spPr>
            <a:xfrm>
              <a:off x="6620650" y="3006233"/>
              <a:ext cx="169204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sz="2200" b="0" i="0" u="none" strike="noStrike" kern="1200" spc="0" baseline="0">
                  <a:solidFill>
                    <a:srgbClr val="44546A"/>
                  </a:solidFill>
                  <a:latin typeface="Montserrat SemiBold" pitchFamily="2" charset="0"/>
                  <a:ea typeface="+mn-ea"/>
                  <a:cs typeface="+mn-cs"/>
                </a:defRPr>
              </a:pPr>
              <a:r>
                <a:rPr lang="ru-RU" sz="2400" dirty="0">
                  <a:solidFill>
                    <a:schemeClr val="bg1"/>
                  </a:solidFill>
                  <a:latin typeface="Montserrat SemiBold" pitchFamily="2" charset="0"/>
                </a:rPr>
                <a:t>по</a:t>
              </a:r>
              <a:endParaRPr lang="ru-RU" dirty="0">
                <a:solidFill>
                  <a:schemeClr val="bg1"/>
                </a:solidFill>
                <a:latin typeface="Montserrat SemiBold" pitchFamily="2" charset="0"/>
              </a:endParaRPr>
            </a:p>
          </p:txBody>
        </p:sp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B8C3180B-ED93-4B3E-852E-4525220CDC47}"/>
              </a:ext>
            </a:extLst>
          </p:cNvPr>
          <p:cNvGrpSpPr/>
          <p:nvPr/>
        </p:nvGrpSpPr>
        <p:grpSpPr>
          <a:xfrm>
            <a:off x="4598629" y="4866265"/>
            <a:ext cx="6697387" cy="1445315"/>
            <a:chOff x="199309" y="1484499"/>
            <a:chExt cx="6293809" cy="1445315"/>
          </a:xfrm>
        </p:grpSpPr>
        <p:sp>
          <p:nvSpPr>
            <p:cNvPr id="46" name="Скругленный прямоугольник 1">
              <a:extLst>
                <a:ext uri="{FF2B5EF4-FFF2-40B4-BE49-F238E27FC236}">
                  <a16:creationId xmlns:a16="http://schemas.microsoft.com/office/drawing/2014/main" id="{0A008C44-D2D6-422F-B44B-760D09686470}"/>
                </a:ext>
              </a:extLst>
            </p:cNvPr>
            <p:cNvSpPr/>
            <p:nvPr/>
          </p:nvSpPr>
          <p:spPr>
            <a:xfrm>
              <a:off x="199309" y="1484499"/>
              <a:ext cx="6293809" cy="1445315"/>
            </a:xfrm>
            <a:prstGeom prst="roundRect">
              <a:avLst>
                <a:gd name="adj" fmla="val 10186"/>
              </a:avLst>
            </a:prstGeom>
            <a:solidFill>
              <a:schemeClr val="accent1">
                <a:alpha val="23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7" name="Прямоугольник 46">
              <a:extLst>
                <a:ext uri="{FF2B5EF4-FFF2-40B4-BE49-F238E27FC236}">
                  <a16:creationId xmlns:a16="http://schemas.microsoft.com/office/drawing/2014/main" id="{C5202DCD-1F0C-4291-AB9B-BE245DE2939B}"/>
                </a:ext>
              </a:extLst>
            </p:cNvPr>
            <p:cNvSpPr/>
            <p:nvPr/>
          </p:nvSpPr>
          <p:spPr>
            <a:xfrm>
              <a:off x="272572" y="1539980"/>
              <a:ext cx="6158742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defRPr sz="2200" b="0" i="0" u="none" strike="noStrike" kern="1200" spc="0" baseline="0">
                  <a:solidFill>
                    <a:srgbClr val="44546A"/>
                  </a:solidFill>
                  <a:latin typeface="Montserrat SemiBold" pitchFamily="2" charset="0"/>
                  <a:ea typeface="+mn-ea"/>
                  <a:cs typeface="+mn-cs"/>
                </a:defRPr>
              </a:pPr>
              <a:r>
                <a:rPr lang="ru-RU" sz="2000" i="1" dirty="0">
                  <a:solidFill>
                    <a:srgbClr val="44546A"/>
                  </a:solidFill>
                  <a:latin typeface="Montserrat SemiBold" pitchFamily="2" charset="0"/>
                </a:rPr>
                <a:t>При налоговом учете расходов на НИОКР действует лимит на строку «другие расходы» </a:t>
              </a:r>
              <a:br>
                <a:rPr lang="ru-RU" sz="2000" i="1" dirty="0">
                  <a:solidFill>
                    <a:srgbClr val="44546A"/>
                  </a:solidFill>
                  <a:latin typeface="Montserrat SemiBold" pitchFamily="2" charset="0"/>
                </a:rPr>
              </a:br>
              <a:r>
                <a:rPr lang="ru-RU" sz="2000" i="1" dirty="0">
                  <a:solidFill>
                    <a:srgbClr val="44546A"/>
                  </a:solidFill>
                  <a:latin typeface="Montserrat SemiBold" pitchFamily="2" charset="0"/>
                </a:rPr>
                <a:t>в размере не более 75 процентов от фонда </a:t>
              </a:r>
              <a:br>
                <a:rPr lang="ru-RU" sz="2000" i="1" dirty="0">
                  <a:solidFill>
                    <a:srgbClr val="44546A"/>
                  </a:solidFill>
                  <a:latin typeface="Montserrat SemiBold" pitchFamily="2" charset="0"/>
                </a:rPr>
              </a:br>
              <a:r>
                <a:rPr lang="ru-RU" sz="2000" i="1" dirty="0">
                  <a:solidFill>
                    <a:srgbClr val="44546A"/>
                  </a:solidFill>
                  <a:latin typeface="Montserrat SemiBold" pitchFamily="2" charset="0"/>
                </a:rPr>
                <a:t>оплаты труда</a:t>
              </a: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4575D0E0-FEA0-494D-BA5A-16193A5A8A4A}"/>
              </a:ext>
            </a:extLst>
          </p:cNvPr>
          <p:cNvGrpSpPr/>
          <p:nvPr/>
        </p:nvGrpSpPr>
        <p:grpSpPr>
          <a:xfrm>
            <a:off x="697863" y="4866265"/>
            <a:ext cx="3809646" cy="1438992"/>
            <a:chOff x="242016" y="4824810"/>
            <a:chExt cx="3809646" cy="1438992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D958B8B-CF83-4DE2-8397-29AEC7657A71}"/>
                </a:ext>
              </a:extLst>
            </p:cNvPr>
            <p:cNvSpPr txBox="1"/>
            <p:nvPr/>
          </p:nvSpPr>
          <p:spPr>
            <a:xfrm>
              <a:off x="242016" y="5091887"/>
              <a:ext cx="2173193" cy="9002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sz="2200" b="0" i="0" u="none" strike="noStrike" kern="1200" spc="0" baseline="0">
                  <a:solidFill>
                    <a:srgbClr val="44546A"/>
                  </a:solidFill>
                  <a:latin typeface="Montserrat SemiBold" pitchFamily="2" charset="0"/>
                  <a:ea typeface="+mn-ea"/>
                  <a:cs typeface="+mn-cs"/>
                </a:defRPr>
              </a:pPr>
              <a:r>
                <a:rPr lang="ru-RU" sz="1750" dirty="0">
                  <a:solidFill>
                    <a:srgbClr val="004899"/>
                  </a:solidFill>
                  <a:latin typeface="Montserrat SemiBold" pitchFamily="2" charset="0"/>
                </a:rPr>
                <a:t>поддерживают </a:t>
              </a:r>
              <a:br>
                <a:rPr lang="ru-RU" sz="1750" dirty="0">
                  <a:solidFill>
                    <a:srgbClr val="004899"/>
                  </a:solidFill>
                  <a:latin typeface="Montserrat SemiBold" pitchFamily="2" charset="0"/>
                </a:rPr>
              </a:br>
              <a:r>
                <a:rPr lang="ru-RU" sz="1750" dirty="0">
                  <a:solidFill>
                    <a:srgbClr val="004899"/>
                  </a:solidFill>
                  <a:latin typeface="Montserrat SemiBold" pitchFamily="2" charset="0"/>
                </a:rPr>
                <a:t>отмену </a:t>
              </a:r>
            </a:p>
            <a:p>
              <a:pPr algn="ctr">
                <a:defRPr sz="2200" b="0" i="0" u="none" strike="noStrike" kern="1200" spc="0" baseline="0">
                  <a:solidFill>
                    <a:srgbClr val="44546A"/>
                  </a:solidFill>
                  <a:latin typeface="Montserrat SemiBold" pitchFamily="2" charset="0"/>
                  <a:ea typeface="+mn-ea"/>
                  <a:cs typeface="+mn-cs"/>
                </a:defRPr>
              </a:pPr>
              <a:r>
                <a:rPr lang="ru-RU" sz="1750" dirty="0">
                  <a:solidFill>
                    <a:srgbClr val="004899"/>
                  </a:solidFill>
                  <a:latin typeface="Montserrat SemiBold" pitchFamily="2" charset="0"/>
                </a:rPr>
                <a:t>нормирования</a:t>
              </a:r>
            </a:p>
          </p:txBody>
        </p:sp>
        <p:sp>
          <p:nvSpPr>
            <p:cNvPr id="52" name="Овал 51">
              <a:extLst>
                <a:ext uri="{FF2B5EF4-FFF2-40B4-BE49-F238E27FC236}">
                  <a16:creationId xmlns:a16="http://schemas.microsoft.com/office/drawing/2014/main" id="{77A0A9FD-4A19-4284-949E-EA5B3494F7EA}"/>
                </a:ext>
              </a:extLst>
            </p:cNvPr>
            <p:cNvSpPr/>
            <p:nvPr/>
          </p:nvSpPr>
          <p:spPr>
            <a:xfrm>
              <a:off x="2480976" y="4824810"/>
              <a:ext cx="1418417" cy="1438992"/>
            </a:xfrm>
            <a:prstGeom prst="ellipse">
              <a:avLst/>
            </a:prstGeom>
            <a:ln w="12700">
              <a:solidFill>
                <a:srgbClr val="4454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C7194CF-4C34-438C-9FBF-EAFD272A80A5}"/>
                </a:ext>
              </a:extLst>
            </p:cNvPr>
            <p:cNvSpPr txBox="1"/>
            <p:nvPr/>
          </p:nvSpPr>
          <p:spPr>
            <a:xfrm>
              <a:off x="2359618" y="5190972"/>
              <a:ext cx="169204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sz="2200" b="0" i="0" u="none" strike="noStrike" kern="1200" spc="0" baseline="0">
                  <a:solidFill>
                    <a:srgbClr val="44546A"/>
                  </a:solidFill>
                  <a:latin typeface="Montserrat SemiBold" pitchFamily="2" charset="0"/>
                  <a:ea typeface="+mn-ea"/>
                  <a:cs typeface="+mn-cs"/>
                </a:defRPr>
              </a:pPr>
              <a:r>
                <a:rPr lang="ru-RU" sz="3600" dirty="0">
                  <a:solidFill>
                    <a:schemeClr val="bg1"/>
                  </a:solidFill>
                  <a:latin typeface="Montserrat SemiBold" pitchFamily="2" charset="0"/>
                </a:rPr>
                <a:t>100%</a:t>
              </a:r>
              <a:endParaRPr lang="ru-RU" sz="2000" dirty="0">
                <a:solidFill>
                  <a:schemeClr val="bg1"/>
                </a:solidFill>
                <a:latin typeface="Montserrat SemiBold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172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8E1F129-97AB-804C-B022-957DA5041163}"/>
              </a:ext>
            </a:extLst>
          </p:cNvPr>
          <p:cNvSpPr txBox="1"/>
          <p:nvPr/>
        </p:nvSpPr>
        <p:spPr>
          <a:xfrm>
            <a:off x="6998997" y="355336"/>
            <a:ext cx="3648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0" i="0" u="none" strike="noStrike" kern="1200" spc="0" baseline="0">
                <a:solidFill>
                  <a:srgbClr val="44546A"/>
                </a:solidFill>
                <a:latin typeface="Montserrat SemiBold" pitchFamily="2" charset="0"/>
                <a:ea typeface="+mn-ea"/>
                <a:cs typeface="+mn-cs"/>
              </a:defRPr>
            </a:pPr>
            <a:r>
              <a:rPr lang="ru-RU" sz="2400" dirty="0">
                <a:solidFill>
                  <a:srgbClr val="004899"/>
                </a:solidFill>
                <a:latin typeface="Montserrat SemiBold" pitchFamily="2" charset="0"/>
              </a:rPr>
              <a:t>Оценка компаний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D75843B-2886-49E2-9E52-1C4093692C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6109" y="225595"/>
            <a:ext cx="2314387" cy="721149"/>
          </a:xfrm>
          <a:prstGeom prst="rect">
            <a:avLst/>
          </a:prstGeom>
        </p:spPr>
      </p:pic>
      <p:pic>
        <p:nvPicPr>
          <p:cNvPr id="25" name="Picture 4" descr="Российский союз промышленников и предпринимателей — Википедия">
            <a:extLst>
              <a:ext uri="{FF2B5EF4-FFF2-40B4-BE49-F238E27FC236}">
                <a16:creationId xmlns:a16="http://schemas.microsoft.com/office/drawing/2014/main" id="{23389116-9D97-4B7D-8FDB-A6BD815027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069" y="-118776"/>
            <a:ext cx="1742087" cy="1409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3480A306-8205-4577-A5D5-C04B02CD6749}"/>
              </a:ext>
            </a:extLst>
          </p:cNvPr>
          <p:cNvGrpSpPr/>
          <p:nvPr/>
        </p:nvGrpSpPr>
        <p:grpSpPr>
          <a:xfrm>
            <a:off x="7875296" y="1765503"/>
            <a:ext cx="3180080" cy="4409440"/>
            <a:chOff x="7875296" y="1765503"/>
            <a:chExt cx="3180080" cy="4409440"/>
          </a:xfrm>
          <a:noFill/>
        </p:grpSpPr>
        <p:sp>
          <p:nvSpPr>
            <p:cNvPr id="17" name="Скругленный прямоугольник 1">
              <a:extLst>
                <a:ext uri="{FF2B5EF4-FFF2-40B4-BE49-F238E27FC236}">
                  <a16:creationId xmlns:a16="http://schemas.microsoft.com/office/drawing/2014/main" id="{B2E2DEBA-D9EC-4AD1-B61F-99F4A456F4A9}"/>
                </a:ext>
              </a:extLst>
            </p:cNvPr>
            <p:cNvSpPr/>
            <p:nvPr/>
          </p:nvSpPr>
          <p:spPr>
            <a:xfrm>
              <a:off x="7875296" y="1765503"/>
              <a:ext cx="3180080" cy="4409440"/>
            </a:xfrm>
            <a:prstGeom prst="roundRect">
              <a:avLst>
                <a:gd name="adj" fmla="val 10186"/>
              </a:avLst>
            </a:prstGeom>
            <a:grpFill/>
            <a:ln w="28575">
              <a:solidFill>
                <a:srgbClr val="5B9BD5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45C4071-666B-4CBA-B7DC-CD90D6A782CF}"/>
                </a:ext>
              </a:extLst>
            </p:cNvPr>
            <p:cNvSpPr txBox="1"/>
            <p:nvPr/>
          </p:nvSpPr>
          <p:spPr>
            <a:xfrm>
              <a:off x="8438557" y="2313076"/>
              <a:ext cx="2053558" cy="923330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/>
          </p:spPr>
          <p:txBody>
            <a:bodyPr wrap="square">
              <a:spAutoFit/>
            </a:bodyPr>
            <a:lstStyle/>
            <a:p>
              <a:pPr algn="ctr">
                <a:defRPr sz="2200" b="0" i="0" u="none" strike="noStrike" kern="1200" spc="0" baseline="0">
                  <a:solidFill>
                    <a:srgbClr val="44546A"/>
                  </a:solidFill>
                  <a:latin typeface="Montserrat SemiBold" pitchFamily="2" charset="0"/>
                  <a:ea typeface="+mn-ea"/>
                  <a:cs typeface="+mn-cs"/>
                </a:defRPr>
              </a:pPr>
              <a:r>
                <a:rPr lang="ru-RU" sz="5400" dirty="0">
                  <a:solidFill>
                    <a:srgbClr val="0078C1"/>
                  </a:solidFill>
                  <a:latin typeface="Montserrat SemiBold" pitchFamily="2" charset="0"/>
                </a:rPr>
                <a:t>100%</a:t>
              </a:r>
              <a:endParaRPr lang="ru-RU" sz="3600" dirty="0">
                <a:solidFill>
                  <a:srgbClr val="0078C1"/>
                </a:solidFill>
                <a:latin typeface="Montserrat SemiBold" pitchFamily="2" charset="0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F52B8C96-5A62-4044-9DBD-F65280CC31D8}"/>
                </a:ext>
              </a:extLst>
            </p:cNvPr>
            <p:cNvSpPr/>
            <p:nvPr/>
          </p:nvSpPr>
          <p:spPr>
            <a:xfrm>
              <a:off x="8159776" y="3562244"/>
              <a:ext cx="2611121" cy="1446550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/>
          </p:spPr>
          <p:txBody>
            <a:bodyPr wrap="square">
              <a:spAutoFit/>
            </a:bodyPr>
            <a:lstStyle/>
            <a:p>
              <a:pPr algn="ctr">
                <a:defRPr sz="2200" b="0" i="0" u="none" strike="noStrike" kern="1200" spc="0" baseline="0">
                  <a:solidFill>
                    <a:srgbClr val="44546A"/>
                  </a:solidFill>
                  <a:latin typeface="Montserrat SemiBold" pitchFamily="2" charset="0"/>
                  <a:ea typeface="+mn-ea"/>
                  <a:cs typeface="+mn-cs"/>
                </a:defRPr>
              </a:pPr>
              <a:r>
                <a:rPr lang="ru-RU" dirty="0">
                  <a:solidFill>
                    <a:srgbClr val="0078C1"/>
                  </a:solidFill>
                  <a:latin typeface="Montserrat SemiBold" pitchFamily="2" charset="0"/>
                </a:rPr>
                <a:t>Подчеркивают необходимость мер поддержки НИОКР</a:t>
              </a:r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60217F3D-1A94-4678-B425-EC06AC732448}"/>
              </a:ext>
            </a:extLst>
          </p:cNvPr>
          <p:cNvGrpSpPr/>
          <p:nvPr/>
        </p:nvGrpSpPr>
        <p:grpSpPr>
          <a:xfrm>
            <a:off x="438176" y="1765503"/>
            <a:ext cx="3180080" cy="4409440"/>
            <a:chOff x="438176" y="1765503"/>
            <a:chExt cx="3180080" cy="4409440"/>
          </a:xfrm>
          <a:noFill/>
        </p:grpSpPr>
        <p:sp>
          <p:nvSpPr>
            <p:cNvPr id="14" name="Скругленный прямоугольник 1">
              <a:extLst>
                <a:ext uri="{FF2B5EF4-FFF2-40B4-BE49-F238E27FC236}">
                  <a16:creationId xmlns:a16="http://schemas.microsoft.com/office/drawing/2014/main" id="{0117E19E-A7EA-4A3E-B716-047A5626A5F3}"/>
                </a:ext>
              </a:extLst>
            </p:cNvPr>
            <p:cNvSpPr/>
            <p:nvPr/>
          </p:nvSpPr>
          <p:spPr>
            <a:xfrm>
              <a:off x="438176" y="1765503"/>
              <a:ext cx="3180080" cy="4409440"/>
            </a:xfrm>
            <a:prstGeom prst="roundRect">
              <a:avLst>
                <a:gd name="adj" fmla="val 10186"/>
              </a:avLst>
            </a:prstGeom>
            <a:grpFill/>
            <a:ln w="28575">
              <a:solidFill>
                <a:srgbClr val="004899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3ED7B96-16FE-4C22-B371-21EA02C0E2F5}"/>
                </a:ext>
              </a:extLst>
            </p:cNvPr>
            <p:cNvSpPr txBox="1"/>
            <p:nvPr/>
          </p:nvSpPr>
          <p:spPr>
            <a:xfrm>
              <a:off x="1118954" y="2313076"/>
              <a:ext cx="1818525" cy="923330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/>
          </p:spPr>
          <p:txBody>
            <a:bodyPr wrap="square">
              <a:spAutoFit/>
            </a:bodyPr>
            <a:lstStyle/>
            <a:p>
              <a:pPr algn="ctr">
                <a:defRPr sz="2200" b="0" i="0" u="none" strike="noStrike" kern="1200" spc="0" baseline="0">
                  <a:solidFill>
                    <a:srgbClr val="44546A"/>
                  </a:solidFill>
                  <a:latin typeface="Montserrat SemiBold" pitchFamily="2" charset="0"/>
                  <a:ea typeface="+mn-ea"/>
                  <a:cs typeface="+mn-cs"/>
                </a:defRPr>
              </a:pPr>
              <a:r>
                <a:rPr lang="ru-RU" sz="5400" dirty="0">
                  <a:solidFill>
                    <a:srgbClr val="004899"/>
                  </a:solidFill>
                  <a:latin typeface="Montserrat SemiBold" pitchFamily="2" charset="0"/>
                </a:rPr>
                <a:t>55%</a:t>
              </a:r>
              <a:endParaRPr lang="ru-RU" sz="3600" dirty="0">
                <a:solidFill>
                  <a:srgbClr val="004899"/>
                </a:solidFill>
                <a:latin typeface="Montserrat SemiBold" pitchFamily="2" charset="0"/>
              </a:endParaRPr>
            </a:p>
          </p:txBody>
        </p:sp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8947DBDF-F9AA-4CA6-B6DC-EE6FC7A3F2A2}"/>
                </a:ext>
              </a:extLst>
            </p:cNvPr>
            <p:cNvSpPr/>
            <p:nvPr/>
          </p:nvSpPr>
          <p:spPr>
            <a:xfrm>
              <a:off x="549936" y="3557485"/>
              <a:ext cx="2956560" cy="2123658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/>
          </p:spPr>
          <p:txBody>
            <a:bodyPr wrap="square">
              <a:spAutoFit/>
            </a:bodyPr>
            <a:lstStyle/>
            <a:p>
              <a:pPr algn="ctr">
                <a:defRPr sz="2200" b="0" i="0" u="none" strike="noStrike" kern="1200" spc="0" baseline="0">
                  <a:solidFill>
                    <a:srgbClr val="44546A"/>
                  </a:solidFill>
                  <a:latin typeface="Montserrat SemiBold" pitchFamily="2" charset="0"/>
                  <a:ea typeface="+mn-ea"/>
                  <a:cs typeface="+mn-cs"/>
                </a:defRPr>
              </a:pPr>
              <a:r>
                <a:rPr lang="ru-RU" dirty="0">
                  <a:solidFill>
                    <a:srgbClr val="004899"/>
                  </a:solidFill>
                  <a:latin typeface="Montserrat SemiBold" pitchFamily="2" charset="0"/>
                </a:rPr>
                <a:t>Не применяло </a:t>
              </a:r>
            </a:p>
            <a:p>
              <a:pPr algn="ctr">
                <a:defRPr sz="2200" b="0" i="0" u="none" strike="noStrike" kern="1200" spc="0" baseline="0">
                  <a:solidFill>
                    <a:srgbClr val="44546A"/>
                  </a:solidFill>
                  <a:latin typeface="Montserrat SemiBold" pitchFamily="2" charset="0"/>
                  <a:ea typeface="+mn-ea"/>
                  <a:cs typeface="+mn-cs"/>
                </a:defRPr>
              </a:pPr>
              <a:r>
                <a:rPr lang="ru-RU" dirty="0">
                  <a:solidFill>
                    <a:srgbClr val="004899"/>
                  </a:solidFill>
                  <a:latin typeface="Montserrat SemiBold" pitchFamily="2" charset="0"/>
                </a:rPr>
                <a:t>и не планирует применять инвестиционный налоговый вычет по НИОКР</a:t>
              </a: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61F8AA7E-1DF1-4C04-9E0B-502777EF6829}"/>
                </a:ext>
              </a:extLst>
            </p:cNvPr>
            <p:cNvSpPr/>
            <p:nvPr/>
          </p:nvSpPr>
          <p:spPr>
            <a:xfrm>
              <a:off x="1571200" y="2077016"/>
              <a:ext cx="914033" cy="369332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/>
          </p:spPr>
          <p:txBody>
            <a:bodyPr wrap="none">
              <a:spAutoFit/>
            </a:bodyPr>
            <a:lstStyle/>
            <a:p>
              <a:r>
                <a:rPr lang="ru-RU" dirty="0">
                  <a:solidFill>
                    <a:srgbClr val="004899"/>
                  </a:solidFill>
                  <a:latin typeface="Montserrat SemiBold" pitchFamily="2" charset="0"/>
                </a:rPr>
                <a:t>почти</a:t>
              </a:r>
              <a:endParaRPr lang="ru-RU" dirty="0">
                <a:solidFill>
                  <a:srgbClr val="004899"/>
                </a:solidFill>
              </a:endParaRP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D80588A0-2A25-4CA3-95DC-28F0E29EB8D0}"/>
              </a:ext>
            </a:extLst>
          </p:cNvPr>
          <p:cNvGrpSpPr/>
          <p:nvPr/>
        </p:nvGrpSpPr>
        <p:grpSpPr>
          <a:xfrm>
            <a:off x="4156736" y="1765503"/>
            <a:ext cx="3180080" cy="4409440"/>
            <a:chOff x="4156736" y="1765503"/>
            <a:chExt cx="3180080" cy="4409440"/>
          </a:xfrm>
          <a:noFill/>
        </p:grpSpPr>
        <p:sp>
          <p:nvSpPr>
            <p:cNvPr id="16" name="Скругленный прямоугольник 1">
              <a:extLst>
                <a:ext uri="{FF2B5EF4-FFF2-40B4-BE49-F238E27FC236}">
                  <a16:creationId xmlns:a16="http://schemas.microsoft.com/office/drawing/2014/main" id="{6BEEFACC-CB5C-43E1-98FE-4096C2E3B654}"/>
                </a:ext>
              </a:extLst>
            </p:cNvPr>
            <p:cNvSpPr/>
            <p:nvPr/>
          </p:nvSpPr>
          <p:spPr>
            <a:xfrm>
              <a:off x="4156736" y="1765503"/>
              <a:ext cx="3180080" cy="4409440"/>
            </a:xfrm>
            <a:prstGeom prst="roundRect">
              <a:avLst>
                <a:gd name="adj" fmla="val 10186"/>
              </a:avLst>
            </a:prstGeom>
            <a:grpFill/>
            <a:ln w="28575">
              <a:solidFill>
                <a:srgbClr val="44546A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56DA2A7-D7DE-419D-969F-0C5683F28266}"/>
                </a:ext>
              </a:extLst>
            </p:cNvPr>
            <p:cNvSpPr txBox="1"/>
            <p:nvPr/>
          </p:nvSpPr>
          <p:spPr>
            <a:xfrm>
              <a:off x="4837514" y="2313076"/>
              <a:ext cx="1818525" cy="923330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/>
          </p:spPr>
          <p:txBody>
            <a:bodyPr wrap="square">
              <a:spAutoFit/>
            </a:bodyPr>
            <a:lstStyle/>
            <a:p>
              <a:pPr algn="ctr">
                <a:defRPr sz="2200" b="0" i="0" u="none" strike="noStrike" kern="1200" spc="0" baseline="0">
                  <a:solidFill>
                    <a:srgbClr val="44546A"/>
                  </a:solidFill>
                  <a:latin typeface="Montserrat SemiBold" pitchFamily="2" charset="0"/>
                  <a:ea typeface="+mn-ea"/>
                  <a:cs typeface="+mn-cs"/>
                </a:defRPr>
              </a:pPr>
              <a:r>
                <a:rPr lang="ru-RU" sz="5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ontserrat SemiBold" pitchFamily="2" charset="0"/>
                </a:rPr>
                <a:t>27%</a:t>
              </a:r>
              <a:endParaRPr lang="ru-RU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itchFamily="2" charset="0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5B4197E0-5AD8-40C2-B3F8-36FA3C197A94}"/>
                </a:ext>
              </a:extLst>
            </p:cNvPr>
            <p:cNvSpPr/>
            <p:nvPr/>
          </p:nvSpPr>
          <p:spPr>
            <a:xfrm>
              <a:off x="4293896" y="3557485"/>
              <a:ext cx="2905760" cy="2123658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/>
          </p:spPr>
          <p:txBody>
            <a:bodyPr wrap="square">
              <a:spAutoFit/>
            </a:bodyPr>
            <a:lstStyle/>
            <a:p>
              <a:pPr algn="ctr">
                <a:defRPr sz="2200" b="0" i="0" u="none" strike="noStrike" kern="1200" spc="0" baseline="0">
                  <a:solidFill>
                    <a:srgbClr val="44546A"/>
                  </a:solidFill>
                  <a:latin typeface="Montserrat SemiBold" pitchFamily="2" charset="0"/>
                  <a:ea typeface="+mn-ea"/>
                  <a:cs typeface="+mn-cs"/>
                </a:defRPr>
              </a:pPr>
              <a:r>
                <a:rPr lang="ru-RU" dirty="0">
                  <a:solidFill>
                    <a:srgbClr val="44546A"/>
                  </a:solidFill>
                  <a:latin typeface="Montserrat SemiBold" pitchFamily="2" charset="0"/>
                </a:rPr>
                <a:t>Инвестирует в ранние стадии технологических заделов и поисковые исследования</a:t>
              </a:r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D297F442-8225-4D84-B85E-2052B30D4FB2}"/>
                </a:ext>
              </a:extLst>
            </p:cNvPr>
            <p:cNvSpPr/>
            <p:nvPr/>
          </p:nvSpPr>
          <p:spPr>
            <a:xfrm>
              <a:off x="5319416" y="2091552"/>
              <a:ext cx="854721" cy="369332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/>
          </p:spPr>
          <p:txBody>
            <a:bodyPr wrap="none">
              <a:spAutoFit/>
            </a:bodyPr>
            <a:lstStyle/>
            <a:p>
              <a:r>
                <a:rPr lang="ru-RU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ontserrat SemiBold" pitchFamily="2" charset="0"/>
                </a:rPr>
                <a:t>лишь</a:t>
              </a:r>
              <a:endParaRPr lang="ru-RU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3768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Скругленный прямоугольник 1">
            <a:extLst>
              <a:ext uri="{FF2B5EF4-FFF2-40B4-BE49-F238E27FC236}">
                <a16:creationId xmlns:a16="http://schemas.microsoft.com/office/drawing/2014/main" id="{DB9B9111-BA17-427E-9D93-F04BD24AFF3E}"/>
              </a:ext>
            </a:extLst>
          </p:cNvPr>
          <p:cNvSpPr/>
          <p:nvPr/>
        </p:nvSpPr>
        <p:spPr>
          <a:xfrm>
            <a:off x="604448" y="2326084"/>
            <a:ext cx="2259557" cy="4242714"/>
          </a:xfrm>
          <a:prstGeom prst="roundRect">
            <a:avLst>
              <a:gd name="adj" fmla="val 10186"/>
            </a:avLst>
          </a:prstGeom>
          <a:solidFill>
            <a:schemeClr val="accent1">
              <a:alpha val="2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3" name="Скругленный прямоугольник 1">
            <a:extLst>
              <a:ext uri="{FF2B5EF4-FFF2-40B4-BE49-F238E27FC236}">
                <a16:creationId xmlns:a16="http://schemas.microsoft.com/office/drawing/2014/main" id="{8E358573-2E83-45F7-A2F3-A9166CDF4907}"/>
              </a:ext>
            </a:extLst>
          </p:cNvPr>
          <p:cNvSpPr/>
          <p:nvPr/>
        </p:nvSpPr>
        <p:spPr>
          <a:xfrm>
            <a:off x="6097695" y="2326084"/>
            <a:ext cx="2296159" cy="4242714"/>
          </a:xfrm>
          <a:prstGeom prst="roundRect">
            <a:avLst>
              <a:gd name="adj" fmla="val 10186"/>
            </a:avLst>
          </a:prstGeom>
          <a:solidFill>
            <a:schemeClr val="accent1">
              <a:alpha val="2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E1F129-97AB-804C-B022-957DA5041163}"/>
              </a:ext>
            </a:extLst>
          </p:cNvPr>
          <p:cNvSpPr txBox="1"/>
          <p:nvPr/>
        </p:nvSpPr>
        <p:spPr>
          <a:xfrm>
            <a:off x="6461761" y="355336"/>
            <a:ext cx="4185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0" i="0" u="none" strike="noStrike" kern="1200" spc="0" baseline="0">
                <a:solidFill>
                  <a:srgbClr val="44546A"/>
                </a:solidFill>
                <a:latin typeface="Montserrat SemiBold" pitchFamily="2" charset="0"/>
                <a:ea typeface="+mn-ea"/>
                <a:cs typeface="+mn-cs"/>
              </a:defRPr>
            </a:pPr>
            <a:r>
              <a:rPr lang="ru-RU" sz="2400" dirty="0">
                <a:solidFill>
                  <a:srgbClr val="004899"/>
                </a:solidFill>
                <a:latin typeface="Montserrat SemiBold" pitchFamily="2" charset="0"/>
              </a:rPr>
              <a:t>ОПРОС. Октябрь 2026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D75843B-2886-49E2-9E52-1C4093692C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6109" y="225595"/>
            <a:ext cx="2314387" cy="721149"/>
          </a:xfrm>
          <a:prstGeom prst="rect">
            <a:avLst/>
          </a:prstGeom>
        </p:spPr>
      </p:pic>
      <p:pic>
        <p:nvPicPr>
          <p:cNvPr id="25" name="Picture 4" descr="Российский союз промышленников и предпринимателей — Википедия">
            <a:extLst>
              <a:ext uri="{FF2B5EF4-FFF2-40B4-BE49-F238E27FC236}">
                <a16:creationId xmlns:a16="http://schemas.microsoft.com/office/drawing/2014/main" id="{23389116-9D97-4B7D-8FDB-A6BD815027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069" y="-118776"/>
            <a:ext cx="1742087" cy="1409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A56EFA37-19A4-45EB-8324-D40505AE8FC8}"/>
              </a:ext>
            </a:extLst>
          </p:cNvPr>
          <p:cNvSpPr txBox="1"/>
          <p:nvPr/>
        </p:nvSpPr>
        <p:spPr>
          <a:xfrm>
            <a:off x="40640" y="1364015"/>
            <a:ext cx="110881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0" i="0" u="none" strike="noStrike" kern="1200" spc="0" baseline="0">
                <a:solidFill>
                  <a:srgbClr val="44546A"/>
                </a:solidFill>
                <a:latin typeface="Montserrat SemiBold" pitchFamily="2" charset="0"/>
                <a:ea typeface="+mn-ea"/>
                <a:cs typeface="+mn-cs"/>
              </a:defRPr>
            </a:pPr>
            <a:r>
              <a:rPr lang="ru-RU" sz="2400" dirty="0">
                <a:solidFill>
                  <a:srgbClr val="44546A"/>
                </a:solidFill>
                <a:latin typeface="Montserrat SemiBold" pitchFamily="2" charset="0"/>
              </a:rPr>
              <a:t>Предпочтительная модель налогового стимулирования НИОКР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57DCC34-A098-4D3A-9AB8-347C63444E78}"/>
              </a:ext>
            </a:extLst>
          </p:cNvPr>
          <p:cNvSpPr txBox="1"/>
          <p:nvPr/>
        </p:nvSpPr>
        <p:spPr>
          <a:xfrm>
            <a:off x="549966" y="1800413"/>
            <a:ext cx="2368519" cy="923330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>
              <a:defRPr sz="2200" b="0" i="0" u="none" strike="noStrike" kern="1200" spc="0" baseline="0">
                <a:solidFill>
                  <a:srgbClr val="44546A"/>
                </a:solidFill>
                <a:latin typeface="Montserrat SemiBold" pitchFamily="2" charset="0"/>
                <a:ea typeface="+mn-ea"/>
                <a:cs typeface="+mn-cs"/>
              </a:defRPr>
            </a:pPr>
            <a:r>
              <a:rPr lang="ru-RU" sz="5400" dirty="0">
                <a:solidFill>
                  <a:srgbClr val="004899"/>
                </a:solidFill>
                <a:latin typeface="Montserrat SemiBold" pitchFamily="2" charset="0"/>
              </a:rPr>
              <a:t>36,4%</a:t>
            </a:r>
            <a:endParaRPr lang="ru-RU" sz="3600" dirty="0">
              <a:solidFill>
                <a:srgbClr val="004899"/>
              </a:solidFill>
              <a:latin typeface="Montserrat SemiBold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4D9A289-70D4-4A6E-8392-6DE2FC669B88}"/>
              </a:ext>
            </a:extLst>
          </p:cNvPr>
          <p:cNvSpPr txBox="1"/>
          <p:nvPr/>
        </p:nvSpPr>
        <p:spPr>
          <a:xfrm>
            <a:off x="3425850" y="3745361"/>
            <a:ext cx="2109999" cy="92333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>
              <a:defRPr sz="2200" b="0" i="0" u="none" strike="noStrike" kern="1200" spc="0" baseline="0">
                <a:solidFill>
                  <a:srgbClr val="44546A"/>
                </a:solidFill>
                <a:latin typeface="Montserrat SemiBold" pitchFamily="2" charset="0"/>
                <a:ea typeface="+mn-ea"/>
                <a:cs typeface="+mn-cs"/>
              </a:defRPr>
            </a:pPr>
            <a:r>
              <a:rPr lang="ru-RU" sz="5400" dirty="0">
                <a:solidFill>
                  <a:srgbClr val="004899"/>
                </a:solidFill>
                <a:latin typeface="Montserrat SemiBold" pitchFamily="2" charset="0"/>
              </a:rPr>
              <a:t>18,2%</a:t>
            </a:r>
            <a:endParaRPr lang="ru-RU" sz="3600" dirty="0">
              <a:solidFill>
                <a:srgbClr val="004899"/>
              </a:solidFill>
              <a:latin typeface="Montserrat SemiBold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3E94896-857E-4831-BDA7-0AD8F146E312}"/>
              </a:ext>
            </a:extLst>
          </p:cNvPr>
          <p:cNvSpPr txBox="1"/>
          <p:nvPr/>
        </p:nvSpPr>
        <p:spPr>
          <a:xfrm>
            <a:off x="6043214" y="1811634"/>
            <a:ext cx="2368519" cy="92333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>
              <a:defRPr sz="2200" b="0" i="0" u="none" strike="noStrike" kern="1200" spc="0" baseline="0">
                <a:solidFill>
                  <a:srgbClr val="44546A"/>
                </a:solidFill>
                <a:latin typeface="Montserrat SemiBold" pitchFamily="2" charset="0"/>
                <a:ea typeface="+mn-ea"/>
                <a:cs typeface="+mn-cs"/>
              </a:defRPr>
            </a:pPr>
            <a:r>
              <a:rPr lang="ru-RU" sz="5400" dirty="0">
                <a:solidFill>
                  <a:srgbClr val="004899"/>
                </a:solidFill>
                <a:latin typeface="Montserrat SemiBold" pitchFamily="2" charset="0"/>
              </a:rPr>
              <a:t>36,4%</a:t>
            </a:r>
            <a:endParaRPr lang="ru-RU" sz="3600" dirty="0">
              <a:solidFill>
                <a:srgbClr val="004899"/>
              </a:solidFill>
              <a:latin typeface="Montserrat SemiBold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D1DE026-697A-48AA-9AFC-E6FDDCDC5D01}"/>
              </a:ext>
            </a:extLst>
          </p:cNvPr>
          <p:cNvSpPr txBox="1"/>
          <p:nvPr/>
        </p:nvSpPr>
        <p:spPr>
          <a:xfrm>
            <a:off x="9106009" y="4815282"/>
            <a:ext cx="1818525" cy="923330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>
              <a:defRPr sz="2200" b="0" i="0" u="none" strike="noStrike" kern="1200" spc="0" baseline="0">
                <a:solidFill>
                  <a:srgbClr val="44546A"/>
                </a:solidFill>
                <a:latin typeface="Montserrat SemiBold" pitchFamily="2" charset="0"/>
                <a:ea typeface="+mn-ea"/>
                <a:cs typeface="+mn-cs"/>
              </a:defRPr>
            </a:pPr>
            <a:r>
              <a:rPr lang="ru-RU" sz="5400" dirty="0">
                <a:solidFill>
                  <a:srgbClr val="004899"/>
                </a:solidFill>
                <a:latin typeface="Montserrat SemiBold" pitchFamily="2" charset="0"/>
              </a:rPr>
              <a:t>9%</a:t>
            </a:r>
            <a:endParaRPr lang="ru-RU" sz="3600" dirty="0">
              <a:solidFill>
                <a:srgbClr val="004899"/>
              </a:solidFill>
              <a:latin typeface="Montserrat SemiBold" pitchFamily="2" charset="0"/>
            </a:endParaRPr>
          </a:p>
        </p:txBody>
      </p:sp>
      <p:sp>
        <p:nvSpPr>
          <p:cNvPr id="34" name="Скругленный прямоугольник 1">
            <a:extLst>
              <a:ext uri="{FF2B5EF4-FFF2-40B4-BE49-F238E27FC236}">
                <a16:creationId xmlns:a16="http://schemas.microsoft.com/office/drawing/2014/main" id="{C7DBC455-F141-494C-9A22-AC02FC9ECB91}"/>
              </a:ext>
            </a:extLst>
          </p:cNvPr>
          <p:cNvSpPr/>
          <p:nvPr/>
        </p:nvSpPr>
        <p:spPr>
          <a:xfrm>
            <a:off x="3332769" y="4267986"/>
            <a:ext cx="2296162" cy="2300812"/>
          </a:xfrm>
          <a:prstGeom prst="roundRect">
            <a:avLst>
              <a:gd name="adj" fmla="val 10186"/>
            </a:avLst>
          </a:prstGeom>
          <a:solidFill>
            <a:schemeClr val="accent1">
              <a:alpha val="2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Скругленный прямоугольник 1">
            <a:extLst>
              <a:ext uri="{FF2B5EF4-FFF2-40B4-BE49-F238E27FC236}">
                <a16:creationId xmlns:a16="http://schemas.microsoft.com/office/drawing/2014/main" id="{BC316B38-4831-484A-814E-CA0F820E8D0B}"/>
              </a:ext>
            </a:extLst>
          </p:cNvPr>
          <p:cNvSpPr/>
          <p:nvPr/>
        </p:nvSpPr>
        <p:spPr>
          <a:xfrm>
            <a:off x="8862618" y="5337907"/>
            <a:ext cx="2305308" cy="1230891"/>
          </a:xfrm>
          <a:prstGeom prst="roundRect">
            <a:avLst>
              <a:gd name="adj" fmla="val 10186"/>
            </a:avLst>
          </a:prstGeom>
          <a:solidFill>
            <a:schemeClr val="accent1">
              <a:alpha val="2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C803621-5CDD-40F9-B4F0-420934F0A7C6}"/>
              </a:ext>
            </a:extLst>
          </p:cNvPr>
          <p:cNvSpPr/>
          <p:nvPr/>
        </p:nvSpPr>
        <p:spPr>
          <a:xfrm>
            <a:off x="506862" y="5153919"/>
            <a:ext cx="24547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44546A"/>
                </a:solidFill>
                <a:latin typeface="Montserrat SemiBold" panose="020B0604020202020204" charset="-52"/>
              </a:rPr>
              <a:t>Комбинированная модель: учет расходов плюс инвестиционный налоговый вычет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909D63CB-BBCA-4937-ADDA-B1A267834192}"/>
              </a:ext>
            </a:extLst>
          </p:cNvPr>
          <p:cNvSpPr/>
          <p:nvPr/>
        </p:nvSpPr>
        <p:spPr>
          <a:xfrm>
            <a:off x="3249941" y="5153918"/>
            <a:ext cx="24547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44546A"/>
                </a:solidFill>
                <a:latin typeface="Montserrat SemiBold" panose="020B0604020202020204" charset="-52"/>
              </a:rPr>
              <a:t>Льготирование по налогу на прибыль через ускорение момента списания затрат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7FACE1D5-C2B3-4180-AE82-8ABE17927BAC}"/>
              </a:ext>
            </a:extLst>
          </p:cNvPr>
          <p:cNvSpPr/>
          <p:nvPr/>
        </p:nvSpPr>
        <p:spPr>
          <a:xfrm>
            <a:off x="6000110" y="5153919"/>
            <a:ext cx="24547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44546A"/>
                </a:solidFill>
                <a:latin typeface="Montserrat SemiBold" panose="020B0604020202020204" charset="-52"/>
              </a:rPr>
              <a:t>Учет всех расходов на НИОКР в полном объеме без избыточных ограничений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3E7D42A3-1B04-40E3-B052-0B8FFE2E3FB2}"/>
              </a:ext>
            </a:extLst>
          </p:cNvPr>
          <p:cNvSpPr/>
          <p:nvPr/>
        </p:nvSpPr>
        <p:spPr>
          <a:xfrm>
            <a:off x="8756401" y="5671667"/>
            <a:ext cx="24547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44546A"/>
                </a:solidFill>
                <a:latin typeface="Montserrat SemiBold" panose="020B0604020202020204" charset="-52"/>
              </a:rPr>
              <a:t>Инвестиционный налоговый вычет </a:t>
            </a:r>
            <a:br>
              <a:rPr lang="ru-RU" sz="1600" dirty="0">
                <a:solidFill>
                  <a:srgbClr val="44546A"/>
                </a:solidFill>
                <a:latin typeface="Montserrat SemiBold" panose="020B0604020202020204" charset="-52"/>
              </a:rPr>
            </a:br>
            <a:r>
              <a:rPr lang="ru-RU" sz="1600" dirty="0">
                <a:solidFill>
                  <a:srgbClr val="44546A"/>
                </a:solidFill>
                <a:latin typeface="Montserrat SemiBold" panose="020B0604020202020204" charset="-52"/>
              </a:rPr>
              <a:t>по НИОКР</a:t>
            </a:r>
          </a:p>
        </p:txBody>
      </p:sp>
    </p:spTree>
    <p:extLst>
      <p:ext uri="{BB962C8B-B14F-4D97-AF65-F5344CB8AC3E}">
        <p14:creationId xmlns:p14="http://schemas.microsoft.com/office/powerpoint/2010/main" val="539840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8E1F129-97AB-804C-B022-957DA5041163}"/>
              </a:ext>
            </a:extLst>
          </p:cNvPr>
          <p:cNvSpPr txBox="1"/>
          <p:nvPr/>
        </p:nvSpPr>
        <p:spPr>
          <a:xfrm>
            <a:off x="6461761" y="355336"/>
            <a:ext cx="4185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0" i="0" u="none" strike="noStrike" kern="1200" spc="0" baseline="0">
                <a:solidFill>
                  <a:srgbClr val="44546A"/>
                </a:solidFill>
                <a:latin typeface="Montserrat SemiBold" pitchFamily="2" charset="0"/>
                <a:ea typeface="+mn-ea"/>
                <a:cs typeface="+mn-cs"/>
              </a:defRPr>
            </a:pPr>
            <a:r>
              <a:rPr lang="ru-RU" sz="2400" dirty="0">
                <a:solidFill>
                  <a:srgbClr val="004899"/>
                </a:solidFill>
                <a:latin typeface="Montserrat SemiBold" pitchFamily="2" charset="0"/>
              </a:rPr>
              <a:t>ОПРОС. Октябрь 2026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D75843B-2886-49E2-9E52-1C4093692C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6109" y="225595"/>
            <a:ext cx="2314387" cy="721149"/>
          </a:xfrm>
          <a:prstGeom prst="rect">
            <a:avLst/>
          </a:prstGeom>
        </p:spPr>
      </p:pic>
      <p:pic>
        <p:nvPicPr>
          <p:cNvPr id="25" name="Picture 4" descr="Российский союз промышленников и предпринимателей — Википедия">
            <a:extLst>
              <a:ext uri="{FF2B5EF4-FFF2-40B4-BE49-F238E27FC236}">
                <a16:creationId xmlns:a16="http://schemas.microsoft.com/office/drawing/2014/main" id="{23389116-9D97-4B7D-8FDB-A6BD815027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069" y="-118776"/>
            <a:ext cx="1742087" cy="1409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A56EFA37-19A4-45EB-8324-D40505AE8FC8}"/>
              </a:ext>
            </a:extLst>
          </p:cNvPr>
          <p:cNvSpPr txBox="1"/>
          <p:nvPr/>
        </p:nvSpPr>
        <p:spPr>
          <a:xfrm>
            <a:off x="365760" y="1435433"/>
            <a:ext cx="1108816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0" i="0" u="none" strike="noStrike" kern="1200" spc="0" baseline="0">
                <a:solidFill>
                  <a:srgbClr val="44546A"/>
                </a:solidFill>
                <a:latin typeface="Montserrat SemiBold" pitchFamily="2" charset="0"/>
                <a:ea typeface="+mn-ea"/>
                <a:cs typeface="+mn-cs"/>
              </a:defRPr>
            </a:pPr>
            <a:r>
              <a:rPr lang="ru-RU" sz="2000" dirty="0">
                <a:solidFill>
                  <a:srgbClr val="44546A"/>
                </a:solidFill>
                <a:latin typeface="Montserrat SemiBold" pitchFamily="2" charset="0"/>
              </a:rPr>
              <a:t>Дополнительные меры налогового стимулирования расходов на НИОКР</a:t>
            </a: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989EDF1C-A30B-44CC-AA42-9A8B2819BEA7}"/>
              </a:ext>
            </a:extLst>
          </p:cNvPr>
          <p:cNvCxnSpPr>
            <a:cxnSpLocks/>
          </p:cNvCxnSpPr>
          <p:nvPr/>
        </p:nvCxnSpPr>
        <p:spPr>
          <a:xfrm>
            <a:off x="2705290" y="1978818"/>
            <a:ext cx="16833" cy="4191159"/>
          </a:xfrm>
          <a:prstGeom prst="line">
            <a:avLst/>
          </a:prstGeom>
          <a:ln w="28575">
            <a:solidFill>
              <a:srgbClr val="8092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D1E49792-2C6F-4928-B498-3CB816539EA0}"/>
              </a:ext>
            </a:extLst>
          </p:cNvPr>
          <p:cNvCxnSpPr>
            <a:cxnSpLocks/>
          </p:cNvCxnSpPr>
          <p:nvPr/>
        </p:nvCxnSpPr>
        <p:spPr>
          <a:xfrm>
            <a:off x="5594585" y="1978818"/>
            <a:ext cx="34593" cy="4191159"/>
          </a:xfrm>
          <a:prstGeom prst="line">
            <a:avLst/>
          </a:prstGeom>
          <a:ln w="28575">
            <a:solidFill>
              <a:srgbClr val="8092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02EBE8E4-09C4-45CF-B035-90E3EECCF775}"/>
              </a:ext>
            </a:extLst>
          </p:cNvPr>
          <p:cNvCxnSpPr>
            <a:cxnSpLocks/>
          </p:cNvCxnSpPr>
          <p:nvPr/>
        </p:nvCxnSpPr>
        <p:spPr>
          <a:xfrm>
            <a:off x="8501641" y="1978818"/>
            <a:ext cx="0" cy="4191159"/>
          </a:xfrm>
          <a:prstGeom prst="line">
            <a:avLst/>
          </a:prstGeom>
          <a:ln w="28575">
            <a:solidFill>
              <a:srgbClr val="8092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F51B090F-DFEB-4458-B1F8-3C0576F21138}"/>
              </a:ext>
            </a:extLst>
          </p:cNvPr>
          <p:cNvCxnSpPr>
            <a:cxnSpLocks/>
          </p:cNvCxnSpPr>
          <p:nvPr/>
        </p:nvCxnSpPr>
        <p:spPr>
          <a:xfrm>
            <a:off x="254643" y="3807618"/>
            <a:ext cx="10729732" cy="0"/>
          </a:xfrm>
          <a:prstGeom prst="line">
            <a:avLst/>
          </a:prstGeom>
          <a:ln w="28575">
            <a:solidFill>
              <a:srgbClr val="8092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273C0C7-CFFC-4786-B859-99F47FAD89D2}"/>
              </a:ext>
            </a:extLst>
          </p:cNvPr>
          <p:cNvSpPr/>
          <p:nvPr/>
        </p:nvSpPr>
        <p:spPr>
          <a:xfrm>
            <a:off x="8814391" y="5032468"/>
            <a:ext cx="212910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  <a:t>Затрудняемся ответить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829E984-9ADF-4A77-8333-8785369D680F}"/>
              </a:ext>
            </a:extLst>
          </p:cNvPr>
          <p:cNvSpPr/>
          <p:nvPr/>
        </p:nvSpPr>
        <p:spPr>
          <a:xfrm>
            <a:off x="5633995" y="5032468"/>
            <a:ext cx="28911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  <a:t>Дополнительные меры </a:t>
            </a:r>
            <a:b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</a:br>
            <a: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  <a:t>налогового стимулирования </a:t>
            </a:r>
            <a:b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</a:br>
            <a: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  <a:t>не требуются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20AA2F9-E3A7-423B-B7B8-A7265F93EB64}"/>
              </a:ext>
            </a:extLst>
          </p:cNvPr>
          <p:cNvSpPr/>
          <p:nvPr/>
        </p:nvSpPr>
        <p:spPr>
          <a:xfrm>
            <a:off x="88780" y="5032468"/>
            <a:ext cx="27861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  <a:t>Ускоренная амортизация </a:t>
            </a:r>
            <a:b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</a:br>
            <a: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  <a:t>оборудования и цифровой </a:t>
            </a:r>
            <a:b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</a:br>
            <a: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  <a:t>инфраструктуры, </a:t>
            </a:r>
            <a:b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</a:br>
            <a: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  <a:t>используемых для НИОКР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AA978F0-730B-40A5-B062-D77365F8B30A}"/>
              </a:ext>
            </a:extLst>
          </p:cNvPr>
          <p:cNvSpPr/>
          <p:nvPr/>
        </p:nvSpPr>
        <p:spPr>
          <a:xfrm>
            <a:off x="2944142" y="2772982"/>
            <a:ext cx="25465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  <a:t>Льготы по страховым </a:t>
            </a:r>
            <a:b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</a:br>
            <a: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  <a:t>взносам для персонала, </a:t>
            </a:r>
            <a:b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</a:br>
            <a: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  <a:t>занятого в НИОКР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16DFBFA-875E-4AD0-A45A-C77962B7BC42}"/>
              </a:ext>
            </a:extLst>
          </p:cNvPr>
          <p:cNvSpPr/>
          <p:nvPr/>
        </p:nvSpPr>
        <p:spPr>
          <a:xfrm>
            <a:off x="5258455" y="2772982"/>
            <a:ext cx="36422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  <a:t>Специальный налоговый </a:t>
            </a:r>
            <a:b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</a:br>
            <a: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  <a:t>вычет для совместных проектов </a:t>
            </a:r>
            <a:b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</a:br>
            <a: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  <a:t>бизнеса с вузами,</a:t>
            </a:r>
            <a:b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</a:br>
            <a: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  <a:t>научными организациями и производственными партнерами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1F7A56B-CEF0-4CE2-80BE-9F8F59D9B6CA}"/>
              </a:ext>
            </a:extLst>
          </p:cNvPr>
          <p:cNvSpPr/>
          <p:nvPr/>
        </p:nvSpPr>
        <p:spPr>
          <a:xfrm>
            <a:off x="8646268" y="2772982"/>
            <a:ext cx="246535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  <a:t>Режим снижения </a:t>
            </a:r>
            <a:b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</a:br>
            <a: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  <a:t>штрафных рисков </a:t>
            </a:r>
            <a:b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</a:br>
            <a: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  <a:t>при добросовестном </a:t>
            </a:r>
            <a:b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</a:br>
            <a: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  <a:t>документальном </a:t>
            </a:r>
            <a:b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</a:br>
            <a: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  <a:t>подтверждении НИОКР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8F2FA7B-50CD-4B55-B07F-86DEE9BC1230}"/>
              </a:ext>
            </a:extLst>
          </p:cNvPr>
          <p:cNvSpPr/>
          <p:nvPr/>
        </p:nvSpPr>
        <p:spPr>
          <a:xfrm>
            <a:off x="2840285" y="5032468"/>
            <a:ext cx="27542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  <a:t>Добровольное</a:t>
            </a:r>
            <a:b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</a:br>
            <a: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  <a:t>предварительное </a:t>
            </a:r>
            <a:b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</a:br>
            <a: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  <a:t>подтверждение проекта </a:t>
            </a:r>
            <a:b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</a:br>
            <a: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  <a:t>НИОКР уполномоченным </a:t>
            </a:r>
            <a:b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</a:br>
            <a: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  <a:t>органом или экспертной </a:t>
            </a:r>
            <a:b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</a:br>
            <a: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  <a:t>организацией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B8DE9B1-4D49-45BD-9434-0508B3756D13}"/>
              </a:ext>
            </a:extLst>
          </p:cNvPr>
          <p:cNvSpPr/>
          <p:nvPr/>
        </p:nvSpPr>
        <p:spPr>
          <a:xfrm>
            <a:off x="194633" y="2772982"/>
            <a:ext cx="25744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  <a:t>Единый перечень </a:t>
            </a:r>
            <a:b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</a:br>
            <a: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  <a:t>документов, достаточных </a:t>
            </a:r>
            <a:b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</a:br>
            <a: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  <a:t>для подтверждения </a:t>
            </a:r>
            <a:b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</a:br>
            <a:r>
              <a:rPr lang="ru-RU" sz="1200" dirty="0">
                <a:solidFill>
                  <a:schemeClr val="bg2">
                    <a:lumMod val="50000"/>
                  </a:schemeClr>
                </a:solidFill>
                <a:latin typeface="Montserrat SemiBold" panose="020B0604020202020204" charset="-52"/>
              </a:rPr>
              <a:t>расходов на НИОКР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8ABA7F7-E48B-4B0C-86D5-A8323D8224BA}"/>
              </a:ext>
            </a:extLst>
          </p:cNvPr>
          <p:cNvSpPr txBox="1"/>
          <p:nvPr/>
        </p:nvSpPr>
        <p:spPr>
          <a:xfrm>
            <a:off x="297616" y="2015328"/>
            <a:ext cx="2368519" cy="769441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>
              <a:defRPr sz="2200" b="0" i="0" u="none" strike="noStrike" kern="1200" spc="0" baseline="0">
                <a:solidFill>
                  <a:srgbClr val="44546A"/>
                </a:solidFill>
                <a:latin typeface="Montserrat SemiBold" pitchFamily="2" charset="0"/>
                <a:ea typeface="+mn-ea"/>
                <a:cs typeface="+mn-cs"/>
              </a:defRPr>
            </a:pPr>
            <a:r>
              <a:rPr lang="ru-RU" sz="4400" dirty="0">
                <a:solidFill>
                  <a:srgbClr val="004899"/>
                </a:solidFill>
                <a:latin typeface="Montserrat SemiBold" pitchFamily="2" charset="0"/>
              </a:rPr>
              <a:t>81,8%</a:t>
            </a:r>
            <a:endParaRPr lang="ru-RU" sz="2800" dirty="0">
              <a:solidFill>
                <a:srgbClr val="004899"/>
              </a:solidFill>
              <a:latin typeface="Montserrat SemiBold" pitchFamily="2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34C0F64-EF8C-4471-B3AC-997488398EAA}"/>
              </a:ext>
            </a:extLst>
          </p:cNvPr>
          <p:cNvSpPr txBox="1"/>
          <p:nvPr/>
        </p:nvSpPr>
        <p:spPr>
          <a:xfrm>
            <a:off x="3033174" y="2015328"/>
            <a:ext cx="2368519" cy="769441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>
              <a:defRPr sz="2200" b="0" i="0" u="none" strike="noStrike" kern="1200" spc="0" baseline="0">
                <a:solidFill>
                  <a:srgbClr val="44546A"/>
                </a:solidFill>
                <a:latin typeface="Montserrat SemiBold" pitchFamily="2" charset="0"/>
                <a:ea typeface="+mn-ea"/>
                <a:cs typeface="+mn-cs"/>
              </a:defRPr>
            </a:pPr>
            <a:r>
              <a:rPr lang="ru-RU" sz="4400" dirty="0">
                <a:solidFill>
                  <a:srgbClr val="004899"/>
                </a:solidFill>
                <a:latin typeface="Montserrat SemiBold" pitchFamily="2" charset="0"/>
              </a:rPr>
              <a:t>36,4%</a:t>
            </a:r>
            <a:endParaRPr lang="ru-RU" sz="2800" dirty="0">
              <a:solidFill>
                <a:srgbClr val="004899"/>
              </a:solidFill>
              <a:latin typeface="Montserrat SemiBold" pitchFamily="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6F7AC9E-42E5-4ED4-9D6B-C77B72B6A783}"/>
              </a:ext>
            </a:extLst>
          </p:cNvPr>
          <p:cNvSpPr txBox="1"/>
          <p:nvPr/>
        </p:nvSpPr>
        <p:spPr>
          <a:xfrm>
            <a:off x="5895316" y="2015328"/>
            <a:ext cx="2368519" cy="769441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>
              <a:defRPr sz="2200" b="0" i="0" u="none" strike="noStrike" kern="1200" spc="0" baseline="0">
                <a:solidFill>
                  <a:srgbClr val="44546A"/>
                </a:solidFill>
                <a:latin typeface="Montserrat SemiBold" pitchFamily="2" charset="0"/>
                <a:ea typeface="+mn-ea"/>
                <a:cs typeface="+mn-cs"/>
              </a:defRPr>
            </a:pPr>
            <a:r>
              <a:rPr lang="ru-RU" sz="4400" dirty="0">
                <a:solidFill>
                  <a:srgbClr val="004899"/>
                </a:solidFill>
                <a:latin typeface="Montserrat SemiBold" pitchFamily="2" charset="0"/>
              </a:rPr>
              <a:t>27,3%</a:t>
            </a:r>
            <a:endParaRPr lang="ru-RU" sz="2800" dirty="0">
              <a:solidFill>
                <a:srgbClr val="004899"/>
              </a:solidFill>
              <a:latin typeface="Montserrat SemiBold" pitchFamily="2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7EB145C-2CA7-438C-B239-9AEC8C88DB2A}"/>
              </a:ext>
            </a:extLst>
          </p:cNvPr>
          <p:cNvSpPr txBox="1"/>
          <p:nvPr/>
        </p:nvSpPr>
        <p:spPr>
          <a:xfrm>
            <a:off x="8694686" y="2015328"/>
            <a:ext cx="2368519" cy="769441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>
              <a:defRPr sz="2200" b="0" i="0" u="none" strike="noStrike" kern="1200" spc="0" baseline="0">
                <a:solidFill>
                  <a:srgbClr val="44546A"/>
                </a:solidFill>
                <a:latin typeface="Montserrat SemiBold" pitchFamily="2" charset="0"/>
                <a:ea typeface="+mn-ea"/>
                <a:cs typeface="+mn-cs"/>
              </a:defRPr>
            </a:pPr>
            <a:r>
              <a:rPr lang="ru-RU" sz="4400" dirty="0">
                <a:solidFill>
                  <a:srgbClr val="004899"/>
                </a:solidFill>
                <a:latin typeface="Montserrat SemiBold" pitchFamily="2" charset="0"/>
              </a:rPr>
              <a:t>27,3%</a:t>
            </a:r>
            <a:endParaRPr lang="ru-RU" sz="2800" dirty="0">
              <a:solidFill>
                <a:srgbClr val="004899"/>
              </a:solidFill>
              <a:latin typeface="Montserrat SemiBold" pitchFamily="2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8EA6B83-9748-491D-A6D3-301C5BDEEB38}"/>
              </a:ext>
            </a:extLst>
          </p:cNvPr>
          <p:cNvSpPr txBox="1"/>
          <p:nvPr/>
        </p:nvSpPr>
        <p:spPr>
          <a:xfrm>
            <a:off x="297616" y="4187130"/>
            <a:ext cx="2368519" cy="769441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>
              <a:defRPr sz="2200" b="0" i="0" u="none" strike="noStrike" kern="1200" spc="0" baseline="0">
                <a:solidFill>
                  <a:srgbClr val="44546A"/>
                </a:solidFill>
                <a:latin typeface="Montserrat SemiBold" pitchFamily="2" charset="0"/>
                <a:ea typeface="+mn-ea"/>
                <a:cs typeface="+mn-cs"/>
              </a:defRPr>
            </a:pPr>
            <a:r>
              <a:rPr lang="ru-RU" sz="4400" dirty="0">
                <a:solidFill>
                  <a:srgbClr val="004899"/>
                </a:solidFill>
                <a:latin typeface="Montserrat SemiBold" pitchFamily="2" charset="0"/>
              </a:rPr>
              <a:t>18,1%</a:t>
            </a:r>
            <a:endParaRPr lang="ru-RU" sz="2800" dirty="0">
              <a:solidFill>
                <a:srgbClr val="004899"/>
              </a:solidFill>
              <a:latin typeface="Montserrat SemiBold" pitchFamily="2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D4DEED4-4913-426B-8766-BEA6EF910B72}"/>
              </a:ext>
            </a:extLst>
          </p:cNvPr>
          <p:cNvSpPr txBox="1"/>
          <p:nvPr/>
        </p:nvSpPr>
        <p:spPr>
          <a:xfrm>
            <a:off x="3033174" y="4187130"/>
            <a:ext cx="2368519" cy="769441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>
              <a:defRPr sz="2200" b="0" i="0" u="none" strike="noStrike" kern="1200" spc="0" baseline="0">
                <a:solidFill>
                  <a:srgbClr val="44546A"/>
                </a:solidFill>
                <a:latin typeface="Montserrat SemiBold" pitchFamily="2" charset="0"/>
                <a:ea typeface="+mn-ea"/>
                <a:cs typeface="+mn-cs"/>
              </a:defRPr>
            </a:pPr>
            <a:r>
              <a:rPr lang="ru-RU" sz="4400" dirty="0">
                <a:solidFill>
                  <a:srgbClr val="004899"/>
                </a:solidFill>
                <a:latin typeface="Montserrat SemiBold" pitchFamily="2" charset="0"/>
              </a:rPr>
              <a:t>9,1%</a:t>
            </a:r>
            <a:endParaRPr lang="ru-RU" sz="2800" dirty="0">
              <a:solidFill>
                <a:srgbClr val="004899"/>
              </a:solidFill>
              <a:latin typeface="Montserrat SemiBold" pitchFamily="2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FAA2702-CC00-41BE-9DCD-30159B6A2724}"/>
              </a:ext>
            </a:extLst>
          </p:cNvPr>
          <p:cNvSpPr txBox="1"/>
          <p:nvPr/>
        </p:nvSpPr>
        <p:spPr>
          <a:xfrm>
            <a:off x="8694686" y="4187130"/>
            <a:ext cx="2368519" cy="769441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>
              <a:defRPr sz="2200" b="0" i="0" u="none" strike="noStrike" kern="1200" spc="0" baseline="0">
                <a:solidFill>
                  <a:srgbClr val="44546A"/>
                </a:solidFill>
                <a:latin typeface="Montserrat SemiBold" pitchFamily="2" charset="0"/>
                <a:ea typeface="+mn-ea"/>
                <a:cs typeface="+mn-cs"/>
              </a:defRPr>
            </a:pPr>
            <a:r>
              <a:rPr lang="ru-RU" sz="4400" dirty="0">
                <a:solidFill>
                  <a:srgbClr val="004899"/>
                </a:solidFill>
                <a:latin typeface="Montserrat SemiBold" pitchFamily="2" charset="0"/>
              </a:rPr>
              <a:t>0%</a:t>
            </a:r>
            <a:endParaRPr lang="ru-RU" sz="2800" dirty="0">
              <a:solidFill>
                <a:srgbClr val="004899"/>
              </a:solidFill>
              <a:latin typeface="Montserrat SemiBold" pitchFamily="2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1F08E05-F65F-4337-97B5-00E1FD3C4866}"/>
              </a:ext>
            </a:extLst>
          </p:cNvPr>
          <p:cNvSpPr txBox="1"/>
          <p:nvPr/>
        </p:nvSpPr>
        <p:spPr>
          <a:xfrm>
            <a:off x="5895316" y="4187130"/>
            <a:ext cx="2368519" cy="769441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>
              <a:defRPr sz="2200" b="0" i="0" u="none" strike="noStrike" kern="1200" spc="0" baseline="0">
                <a:solidFill>
                  <a:srgbClr val="44546A"/>
                </a:solidFill>
                <a:latin typeface="Montserrat SemiBold" pitchFamily="2" charset="0"/>
                <a:ea typeface="+mn-ea"/>
                <a:cs typeface="+mn-cs"/>
              </a:defRPr>
            </a:pPr>
            <a:r>
              <a:rPr lang="ru-RU" sz="4400" dirty="0">
                <a:solidFill>
                  <a:srgbClr val="004899"/>
                </a:solidFill>
                <a:latin typeface="Montserrat SemiBold" pitchFamily="2" charset="0"/>
              </a:rPr>
              <a:t>0%</a:t>
            </a:r>
            <a:endParaRPr lang="ru-RU" sz="2800" dirty="0">
              <a:solidFill>
                <a:srgbClr val="004899"/>
              </a:solidFill>
              <a:latin typeface="Montserrat SemiBold" pitchFamily="2" charset="0"/>
            </a:endParaRP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F420136B-85FC-421F-9EC3-00B0A9E2ABCE}"/>
              </a:ext>
            </a:extLst>
          </p:cNvPr>
          <p:cNvSpPr/>
          <p:nvPr/>
        </p:nvSpPr>
        <p:spPr>
          <a:xfrm>
            <a:off x="365760" y="6429773"/>
            <a:ext cx="115584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2200" b="0" i="0" u="none" strike="noStrike" kern="1200" spc="0" baseline="0">
                <a:solidFill>
                  <a:srgbClr val="44546A"/>
                </a:solidFill>
                <a:latin typeface="Montserrat SemiBold" pitchFamily="2" charset="0"/>
                <a:ea typeface="+mn-ea"/>
                <a:cs typeface="+mn-cs"/>
              </a:defRPr>
            </a:pPr>
            <a:r>
              <a:rPr lang="ru-RU" sz="1200" i="1" dirty="0">
                <a:solidFill>
                  <a:srgbClr val="44546A"/>
                </a:solidFill>
                <a:latin typeface="Montserrat SemiBold" pitchFamily="2" charset="0"/>
              </a:rPr>
              <a:t>Общая сумма превышает 100 %, т. к. респонденты имели возможность выбрать несколько вариантов ответа</a:t>
            </a:r>
          </a:p>
        </p:txBody>
      </p:sp>
    </p:spTree>
    <p:extLst>
      <p:ext uri="{BB962C8B-B14F-4D97-AF65-F5344CB8AC3E}">
        <p14:creationId xmlns:p14="http://schemas.microsoft.com/office/powerpoint/2010/main" val="2555223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84391FA-668D-084D-B32F-896593385AA2}"/>
              </a:ext>
            </a:extLst>
          </p:cNvPr>
          <p:cNvSpPr txBox="1"/>
          <p:nvPr/>
        </p:nvSpPr>
        <p:spPr>
          <a:xfrm>
            <a:off x="5866042" y="5679854"/>
            <a:ext cx="234720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44546A"/>
                </a:solidFill>
                <a:latin typeface="Montserrat SemiBold" pitchFamily="2" charset="0"/>
              </a:rPr>
              <a:t>sospp.ru</a:t>
            </a:r>
            <a:endParaRPr lang="ru-RU" sz="3200" b="1" dirty="0">
              <a:solidFill>
                <a:srgbClr val="44546A"/>
              </a:solidFill>
              <a:latin typeface="Montserrat SemiBold" pitchFamily="2" charset="0"/>
            </a:endParaRPr>
          </a:p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E49CB17-44D0-FE4D-ADB5-61196D52D0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9997" y="2602323"/>
            <a:ext cx="2756045" cy="2756045"/>
          </a:xfrm>
          <a:prstGeom prst="rect">
            <a:avLst/>
          </a:prstGeom>
        </p:spPr>
      </p:pic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2788A955-D351-2A4C-81D0-EE08D9061F0C}"/>
              </a:ext>
            </a:extLst>
          </p:cNvPr>
          <p:cNvGrpSpPr/>
          <p:nvPr/>
        </p:nvGrpSpPr>
        <p:grpSpPr>
          <a:xfrm>
            <a:off x="5687589" y="1848349"/>
            <a:ext cx="864973" cy="864973"/>
            <a:chOff x="6709549" y="1004337"/>
            <a:chExt cx="1096312" cy="1096312"/>
          </a:xfrm>
        </p:grpSpPr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165C6012-7EF0-B240-BBDB-D269DF85EDEC}"/>
                </a:ext>
              </a:extLst>
            </p:cNvPr>
            <p:cNvCxnSpPr>
              <a:cxnSpLocks/>
            </p:cNvCxnSpPr>
            <p:nvPr/>
          </p:nvCxnSpPr>
          <p:spPr>
            <a:xfrm>
              <a:off x="7257705" y="1004337"/>
              <a:ext cx="0" cy="1096312"/>
            </a:xfrm>
            <a:prstGeom prst="line">
              <a:avLst/>
            </a:prstGeom>
            <a:ln w="381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94B2A064-FF93-8E4E-A668-E0A01849FB4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257705" y="1004337"/>
              <a:ext cx="0" cy="1096312"/>
            </a:xfrm>
            <a:prstGeom prst="line">
              <a:avLst/>
            </a:prstGeom>
            <a:ln w="381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D85BB575-4BBC-4737-BFBA-425F192B1624}"/>
              </a:ext>
            </a:extLst>
          </p:cNvPr>
          <p:cNvSpPr txBox="1"/>
          <p:nvPr/>
        </p:nvSpPr>
        <p:spPr>
          <a:xfrm>
            <a:off x="6205435" y="3602345"/>
            <a:ext cx="45332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FFFF"/>
                </a:solidFill>
                <a:latin typeface="Montserrat SemiBold" pitchFamily="2" charset="0"/>
              </a:rPr>
              <a:t>Спасибо за внимание!</a:t>
            </a:r>
          </a:p>
        </p:txBody>
      </p:sp>
      <p:pic>
        <p:nvPicPr>
          <p:cNvPr id="11" name="Picture 4" descr="Российский союз промышленников и предпринимателей — Википедия">
            <a:extLst>
              <a:ext uri="{FF2B5EF4-FFF2-40B4-BE49-F238E27FC236}">
                <a16:creationId xmlns:a16="http://schemas.microsoft.com/office/drawing/2014/main" id="{F3E4D1CF-A232-4A2F-891B-3EF489902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5630" y="630313"/>
            <a:ext cx="2166630" cy="1753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E1C6A5D-AAEE-4A21-A850-2E81760BCDD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882" t="20854" r="19277" b="13675"/>
          <a:stretch/>
        </p:blipFill>
        <p:spPr>
          <a:xfrm>
            <a:off x="1539890" y="819215"/>
            <a:ext cx="1278390" cy="1375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3181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3218</TotalTime>
  <Words>444</Words>
  <Application>Microsoft Office PowerPoint</Application>
  <PresentationFormat>Широкоэкранный</PresentationFormat>
  <Paragraphs>86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Montserrat SemiBold</vt:lpstr>
      <vt:lpstr>Arial</vt:lpstr>
      <vt:lpstr>Calibri</vt:lpstr>
      <vt:lpstr>Calibri Light</vt:lpstr>
      <vt:lpstr>Montserrat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Evgenia Krasnenkova</dc:creator>
  <cp:lastModifiedBy>Татьяна Курова</cp:lastModifiedBy>
  <cp:revision>181</cp:revision>
  <dcterms:created xsi:type="dcterms:W3CDTF">2023-02-08T07:08:47Z</dcterms:created>
  <dcterms:modified xsi:type="dcterms:W3CDTF">2026-10-21T19:07:22Z</dcterms:modified>
</cp:coreProperties>
</file>